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61" r:id="rId3"/>
  </p:sldMasterIdLst>
  <p:notesMasterIdLst>
    <p:notesMasterId r:id="rId3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KrO3L6B7lVelcxQqR3cNwyzEIh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258"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customschemas.google.com/relationships/presentationmetadata" Target="meta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ane Coleman" userId="d9735f69f0ae7f23" providerId="LiveId" clId="{33E4D97B-B983-4D04-B671-0F9C1FB2D322}"/>
    <pc:docChg chg="modSld">
      <pc:chgData name="Duane Coleman" userId="d9735f69f0ae7f23" providerId="LiveId" clId="{33E4D97B-B983-4D04-B671-0F9C1FB2D322}" dt="2024-04-20T14:25:46.075" v="86" actId="6549"/>
      <pc:docMkLst>
        <pc:docMk/>
      </pc:docMkLst>
      <pc:sldChg chg="modSp mod">
        <pc:chgData name="Duane Coleman" userId="d9735f69f0ae7f23" providerId="LiveId" clId="{33E4D97B-B983-4D04-B671-0F9C1FB2D322}" dt="2024-04-20T14:25:46.075" v="86" actId="6549"/>
        <pc:sldMkLst>
          <pc:docMk/>
          <pc:sldMk cId="0" sldId="260"/>
        </pc:sldMkLst>
        <pc:spChg chg="mod">
          <ac:chgData name="Duane Coleman" userId="d9735f69f0ae7f23" providerId="LiveId" clId="{33E4D97B-B983-4D04-B671-0F9C1FB2D322}" dt="2024-04-20T14:25:46.075" v="86" actId="6549"/>
          <ac:spMkLst>
            <pc:docMk/>
            <pc:sldMk cId="0" sldId="260"/>
            <ac:spMk id="190" creationId="{00000000-0000-0000-0000-000000000000}"/>
          </ac:spMkLst>
        </pc:spChg>
      </pc:sldChg>
      <pc:sldChg chg="modSp mod">
        <pc:chgData name="Duane Coleman" userId="d9735f69f0ae7f23" providerId="LiveId" clId="{33E4D97B-B983-4D04-B671-0F9C1FB2D322}" dt="2024-04-19T17:08:19.190" v="21" actId="14100"/>
        <pc:sldMkLst>
          <pc:docMk/>
          <pc:sldMk cId="0" sldId="276"/>
        </pc:sldMkLst>
        <pc:picChg chg="mod">
          <ac:chgData name="Duane Coleman" userId="d9735f69f0ae7f23" providerId="LiveId" clId="{33E4D97B-B983-4D04-B671-0F9C1FB2D322}" dt="2024-04-19T17:08:19.190" v="21" actId="14100"/>
          <ac:picMkLst>
            <pc:docMk/>
            <pc:sldMk cId="0" sldId="276"/>
            <ac:picMk id="313" creationId="{00000000-0000-0000-0000-000000000000}"/>
          </ac:picMkLst>
        </pc:picChg>
      </pc:sldChg>
      <pc:sldChg chg="modSp mod">
        <pc:chgData name="Duane Coleman" userId="d9735f69f0ae7f23" providerId="LiveId" clId="{33E4D97B-B983-4D04-B671-0F9C1FB2D322}" dt="2024-04-19T17:06:30.974" v="20" actId="14100"/>
        <pc:sldMkLst>
          <pc:docMk/>
          <pc:sldMk cId="0" sldId="277"/>
        </pc:sldMkLst>
        <pc:picChg chg="mod">
          <ac:chgData name="Duane Coleman" userId="d9735f69f0ae7f23" providerId="LiveId" clId="{33E4D97B-B983-4D04-B671-0F9C1FB2D322}" dt="2024-04-19T17:06:30.974" v="20" actId="14100"/>
          <ac:picMkLst>
            <pc:docMk/>
            <pc:sldMk cId="0" sldId="277"/>
            <ac:picMk id="32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0" name="Google Shape;16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cdb6de9cef_2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3" name="Google Shape;223;g2cdb6de9cef_2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cdb6de9cef_2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0" name="Google Shape;230;g2cdb6de9cef_2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8" name="Google Shape;23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cdb6de9cef_2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6" name="Google Shape;246;g2cdb6de9cef_2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cdb6de9cef_2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4" name="Google Shape;254;g2cdb6de9cef_2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3" name="Google Shape;26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0" name="Google Shape;27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8" name="Google Shape;27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cdb6de9cef_3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6" name="Google Shape;286;g2cdb6de9cef_3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cdb6de9cef_3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4" name="Google Shape;294;g2cdb6de9cef_3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cdb6de9cef_2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g2cdb6de9cef_2_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9" name="Google Shape;309;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6" name="Google Shape;31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Quote source: https://smallbizclub.com/sales-and-marketing/its-just-science-why-stories-are-so-powerful/</a:t>
            </a:r>
            <a:endParaRPr dirty="0"/>
          </a:p>
        </p:txBody>
      </p:sp>
      <p:sp>
        <p:nvSpPr>
          <p:cNvPr id="324" name="Google Shape;32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3" name="Google Shape;333;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cdb6de9cef_2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0" name="Google Shape;340;g2cdb6de9cef_2_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cdb6de9cef_2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7" name="Google Shape;347;g2cdb6de9cef_2_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cdb6de9cef_2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5" name="Google Shape;355;g2cdb6de9cef_2_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3" name="Google Shape;363;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1" name="Google Shape;371;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 name="Google Shape;17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9" name="Google Shape;379;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cdb6de9cef_2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6" name="Google Shape;386;g2cdb6de9cef_2_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cd408e6f91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9" name="Google Shape;179;g2cd408e6f91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6ee71d4d2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3" name="Google Shape;193;g26ee71d4d2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cdb6de9ce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g2cdb6de9cef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cdb6de9cef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9" name="Google Shape;209;g2cdb6de9cef_1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db6de9cef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6" name="Google Shape;216;g2cdb6de9cef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33"/>
          <p:cNvSpPr txBox="1">
            <a:spLocks noGrp="1"/>
          </p:cNvSpPr>
          <p:nvPr>
            <p:ph type="ctrTitle"/>
          </p:nvPr>
        </p:nvSpPr>
        <p:spPr>
          <a:xfrm>
            <a:off x="1371600" y="3020348"/>
            <a:ext cx="7772400"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800"/>
              <a:buFont typeface="Calibri"/>
              <a:buNone/>
              <a:defRPr sz="3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4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54061"/>
              </a:buClr>
              <a:buSzPts val="2000"/>
              <a:buFont typeface="Calibri"/>
              <a:buNone/>
              <a:defRPr sz="2000" b="1" cap="none">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81" name="Google Shape;81;p4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2" name="Google Shape;82;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4" name="Google Shape;84;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4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54061"/>
              </a:buClr>
              <a:buSzPts val="2000"/>
              <a:buFont typeface="Calibri"/>
              <a:buNone/>
              <a:defRPr sz="2000" b="1" cap="none">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6"/>
          <p:cNvSpPr>
            <a:spLocks noGrp="1"/>
          </p:cNvSpPr>
          <p:nvPr>
            <p:ph type="pic" idx="2"/>
          </p:nvPr>
        </p:nvSpPr>
        <p:spPr>
          <a:xfrm>
            <a:off x="1792288" y="612775"/>
            <a:ext cx="5486400" cy="4114800"/>
          </a:xfrm>
          <a:prstGeom prst="rect">
            <a:avLst/>
          </a:prstGeom>
          <a:noFill/>
          <a:ln>
            <a:noFill/>
          </a:ln>
        </p:spPr>
      </p:sp>
      <p:sp>
        <p:nvSpPr>
          <p:cNvPr id="88" name="Google Shape;88;p4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9" name="Google Shape;89;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0" name="Google Shape;90;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1" name="Google Shape;91;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
        <p:cNvGrpSpPr/>
        <p:nvPr/>
      </p:nvGrpSpPr>
      <p:grpSpPr>
        <a:xfrm>
          <a:off x="0" y="0"/>
          <a:ext cx="0" cy="0"/>
          <a:chOff x="0" y="0"/>
          <a:chExt cx="0" cy="0"/>
        </a:xfrm>
      </p:grpSpPr>
      <p:sp>
        <p:nvSpPr>
          <p:cNvPr id="101" name="Google Shape;101;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54061"/>
              </a:buClr>
              <a:buSzPts val="3500"/>
              <a:buFont typeface="Calibri"/>
              <a:buNone/>
              <a:defRPr sz="3500" cap="none">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3" name="Google Shape;103;p4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4" name="Google Shape;104;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5" name="Google Shape;105;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6" name="Google Shape;106;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7"/>
        <p:cNvGrpSpPr/>
        <p:nvPr/>
      </p:nvGrpSpPr>
      <p:grpSpPr>
        <a:xfrm>
          <a:off x="0" y="0"/>
          <a:ext cx="0" cy="0"/>
          <a:chOff x="0" y="0"/>
          <a:chExt cx="0" cy="0"/>
        </a:xfrm>
      </p:grpSpPr>
      <p:sp>
        <p:nvSpPr>
          <p:cNvPr id="108" name="Google Shape;108;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9" name="Google Shape;109;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0" name="Google Shape;110;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111" name="Google Shape;111;p4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54061"/>
              </a:buClr>
              <a:buSzPts val="4400"/>
              <a:buFont typeface="Calibri"/>
              <a:buNone/>
              <a:defRPr>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4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00"/>
              </a:spcBef>
              <a:spcAft>
                <a:spcPts val="0"/>
              </a:spcAft>
              <a:buClr>
                <a:srgbClr val="888888"/>
              </a:buClr>
              <a:buSzPts val="3000"/>
              <a:buNone/>
              <a:defRPr sz="3000" cap="none">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3"/>
        <p:cNvGrpSpPr/>
        <p:nvPr/>
      </p:nvGrpSpPr>
      <p:grpSpPr>
        <a:xfrm>
          <a:off x="0" y="0"/>
          <a:ext cx="0" cy="0"/>
          <a:chOff x="0" y="0"/>
          <a:chExt cx="0" cy="0"/>
        </a:xfrm>
      </p:grpSpPr>
      <p:sp>
        <p:nvSpPr>
          <p:cNvPr id="114" name="Google Shape;11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44061"/>
              </a:buClr>
              <a:buSzPts val="3500"/>
              <a:buFont typeface="Calibri"/>
              <a:buNone/>
              <a:defRPr sz="3500" cap="none">
                <a:solidFill>
                  <a:srgbClr val="24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7" name="Google Shape;117;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8" name="Google Shape;118;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Google Shape;120;p49"/>
          <p:cNvSpPr txBox="1">
            <a:spLocks noGrp="1"/>
          </p:cNvSpPr>
          <p:nvPr>
            <p:ph type="title"/>
          </p:nvPr>
        </p:nvSpPr>
        <p:spPr>
          <a:xfrm>
            <a:off x="722313" y="3044825"/>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54061"/>
              </a:buClr>
              <a:buSzPts val="4000"/>
              <a:buFont typeface="Calibri"/>
              <a:buNone/>
              <a:defRPr sz="4000" b="1" cap="none">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49"/>
          <p:cNvSpPr txBox="1">
            <a:spLocks noGrp="1"/>
          </p:cNvSpPr>
          <p:nvPr>
            <p:ph type="body" idx="1"/>
          </p:nvPr>
        </p:nvSpPr>
        <p:spPr>
          <a:xfrm>
            <a:off x="722313" y="1544638"/>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2" name="Google Shape;122;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3" name="Google Shape;123;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4" name="Google Shape;124;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5"/>
        <p:cNvGrpSpPr/>
        <p:nvPr/>
      </p:nvGrpSpPr>
      <p:grpSpPr>
        <a:xfrm>
          <a:off x="0" y="0"/>
          <a:ext cx="0" cy="0"/>
          <a:chOff x="0" y="0"/>
          <a:chExt cx="0" cy="0"/>
        </a:xfrm>
      </p:grpSpPr>
      <p:sp>
        <p:nvSpPr>
          <p:cNvPr id="126" name="Google Shape;126;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3500"/>
              <a:buFont typeface="Calibri"/>
              <a:buNone/>
              <a:defRPr sz="35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5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8" name="Google Shape;128;p5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9" name="Google Shape;129;p5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0" name="Google Shape;130;p5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1" name="Google Shape;131;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2" name="Google Shape;132;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3" name="Google Shape;133;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
        <p:cNvGrpSpPr/>
        <p:nvPr/>
      </p:nvGrpSpPr>
      <p:grpSpPr>
        <a:xfrm>
          <a:off x="0" y="0"/>
          <a:ext cx="0" cy="0"/>
          <a:chOff x="0" y="0"/>
          <a:chExt cx="0" cy="0"/>
        </a:xfrm>
      </p:grpSpPr>
      <p:sp>
        <p:nvSpPr>
          <p:cNvPr id="135" name="Google Shape;135;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54061"/>
              </a:buClr>
              <a:buSzPts val="3500"/>
              <a:buFont typeface="Calibri"/>
              <a:buNone/>
              <a:defRPr sz="3500" cap="none">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7" name="Google Shape;137;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8" name="Google Shape;138;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
        <p:cNvGrpSpPr/>
        <p:nvPr/>
      </p:nvGrpSpPr>
      <p:grpSpPr>
        <a:xfrm>
          <a:off x="0" y="0"/>
          <a:ext cx="0" cy="0"/>
          <a:chOff x="0" y="0"/>
          <a:chExt cx="0" cy="0"/>
        </a:xfrm>
      </p:grpSpPr>
      <p:sp>
        <p:nvSpPr>
          <p:cNvPr id="140" name="Google Shape;140;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1" name="Google Shape;141;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2" name="Google Shape;142;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3"/>
        <p:cNvGrpSpPr/>
        <p:nvPr/>
      </p:nvGrpSpPr>
      <p:grpSpPr>
        <a:xfrm>
          <a:off x="0" y="0"/>
          <a:ext cx="0" cy="0"/>
          <a:chOff x="0" y="0"/>
          <a:chExt cx="0" cy="0"/>
        </a:xfrm>
      </p:grpSpPr>
      <p:sp>
        <p:nvSpPr>
          <p:cNvPr id="144" name="Google Shape;144;p5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54061"/>
              </a:buClr>
              <a:buSzPts val="2000"/>
              <a:buFont typeface="Calibri"/>
              <a:buNone/>
              <a:defRPr sz="2000" b="1" cap="none">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5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46" name="Google Shape;146;p5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7" name="Google Shape;147;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8" name="Google Shape;148;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9" name="Google Shape;149;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54061"/>
              </a:buClr>
              <a:buSzPts val="3500"/>
              <a:buFont typeface="Calibri"/>
              <a:buNone/>
              <a:defRPr sz="3500" cap="none">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 name="Google Shape;34;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5" name="Google Shape;3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7" name="Google Shape;3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0"/>
        <p:cNvGrpSpPr/>
        <p:nvPr/>
      </p:nvGrpSpPr>
      <p:grpSpPr>
        <a:xfrm>
          <a:off x="0" y="0"/>
          <a:ext cx="0" cy="0"/>
          <a:chOff x="0" y="0"/>
          <a:chExt cx="0" cy="0"/>
        </a:xfrm>
      </p:grpSpPr>
      <p:sp>
        <p:nvSpPr>
          <p:cNvPr id="151" name="Google Shape;151;p5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54"/>
          <p:cNvSpPr>
            <a:spLocks noGrp="1"/>
          </p:cNvSpPr>
          <p:nvPr>
            <p:ph type="pic" idx="2"/>
          </p:nvPr>
        </p:nvSpPr>
        <p:spPr>
          <a:xfrm>
            <a:off x="1792288" y="612775"/>
            <a:ext cx="5486400" cy="4114800"/>
          </a:xfrm>
          <a:prstGeom prst="rect">
            <a:avLst/>
          </a:prstGeom>
          <a:noFill/>
          <a:ln>
            <a:noFill/>
          </a:ln>
        </p:spPr>
      </p:sp>
      <p:sp>
        <p:nvSpPr>
          <p:cNvPr id="153" name="Google Shape;153;p5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4" name="Google Shape;154;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5" name="Google Shape;155;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6" name="Google Shape;156;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54061"/>
              </a:buClr>
              <a:buSzPts val="3500"/>
              <a:buFont typeface="Calibri"/>
              <a:buNone/>
              <a:defRPr sz="3500" cap="none">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54061"/>
              </a:buClr>
              <a:buSzPts val="3500"/>
              <a:buFont typeface="Calibri"/>
              <a:buNone/>
              <a:defRPr sz="3500" cap="none">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53"/>
        <p:cNvGrpSpPr/>
        <p:nvPr/>
      </p:nvGrpSpPr>
      <p:grpSpPr>
        <a:xfrm>
          <a:off x="0" y="0"/>
          <a:ext cx="0" cy="0"/>
          <a:chOff x="0" y="0"/>
          <a:chExt cx="0" cy="0"/>
        </a:xfrm>
      </p:grpSpPr>
      <p:sp>
        <p:nvSpPr>
          <p:cNvPr id="54" name="Google Shape;54;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6" name="Google Shape;56;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
        <p:cNvGrpSpPr/>
        <p:nvPr/>
      </p:nvGrpSpPr>
      <p:grpSpPr>
        <a:xfrm>
          <a:off x="0" y="0"/>
          <a:ext cx="0" cy="0"/>
          <a:chOff x="0" y="0"/>
          <a:chExt cx="0" cy="0"/>
        </a:xfrm>
      </p:grpSpPr>
      <p:sp>
        <p:nvSpPr>
          <p:cNvPr id="58" name="Google Shape;58;p4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54061"/>
              </a:buClr>
              <a:buSzPts val="4400"/>
              <a:buFont typeface="Calibri"/>
              <a:buNone/>
              <a:defRPr>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4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00"/>
              </a:spcBef>
              <a:spcAft>
                <a:spcPts val="0"/>
              </a:spcAft>
              <a:buClr>
                <a:srgbClr val="888888"/>
              </a:buClr>
              <a:buSzPts val="3000"/>
              <a:buNone/>
              <a:defRPr sz="3000" cap="none">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0" name="Google Shape;60;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2" name="Google Shape;62;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42"/>
          <p:cNvSpPr txBox="1">
            <a:spLocks noGrp="1"/>
          </p:cNvSpPr>
          <p:nvPr>
            <p:ph type="title"/>
          </p:nvPr>
        </p:nvSpPr>
        <p:spPr>
          <a:xfrm>
            <a:off x="722313" y="2906713"/>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54061"/>
              </a:buClr>
              <a:buSzPts val="4000"/>
              <a:buFont typeface="Calibri"/>
              <a:buNone/>
              <a:defRPr sz="4000" b="1" cap="none">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2"/>
          <p:cNvSpPr txBox="1">
            <a:spLocks noGrp="1"/>
          </p:cNvSpPr>
          <p:nvPr>
            <p:ph type="body" idx="1"/>
          </p:nvPr>
        </p:nvSpPr>
        <p:spPr>
          <a:xfrm>
            <a:off x="722313" y="1406526"/>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6" name="Google Shape;66;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8" name="Google Shape;68;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54061"/>
              </a:buClr>
              <a:buSzPts val="3500"/>
              <a:buFont typeface="Calibri"/>
              <a:buNone/>
              <a:defRPr sz="3500" cap="none">
                <a:solidFill>
                  <a:srgbClr val="25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jpg"/><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15" name="Google Shape;15;p32"/>
          <p:cNvPicPr preferRelativeResize="0"/>
          <p:nvPr/>
        </p:nvPicPr>
        <p:blipFill rotWithShape="1">
          <a:blip r:embed="rId3">
            <a:alphaModFix/>
          </a:blip>
          <a:srcRect/>
          <a:stretch/>
        </p:blipFill>
        <p:spPr>
          <a:xfrm>
            <a:off x="4060" y="3045"/>
            <a:ext cx="9135878" cy="6851909"/>
          </a:xfrm>
          <a:prstGeom prst="rect">
            <a:avLst/>
          </a:prstGeom>
          <a:noFill/>
          <a:ln>
            <a:noFill/>
          </a:ln>
        </p:spPr>
      </p:pic>
      <p:pic>
        <p:nvPicPr>
          <p:cNvPr id="16" name="Google Shape;16;p32" descr="A picture containing drawing&#10;&#10;Description automatically generated"/>
          <p:cNvPicPr preferRelativeResize="0"/>
          <p:nvPr/>
        </p:nvPicPr>
        <p:blipFill rotWithShape="1">
          <a:blip r:embed="rId4">
            <a:alphaModFix/>
          </a:blip>
          <a:srcRect/>
          <a:stretch/>
        </p:blipFill>
        <p:spPr>
          <a:xfrm>
            <a:off x="6378512" y="384524"/>
            <a:ext cx="2534857" cy="10331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6" name="Google Shape;26;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7" name="Google Shape;27;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28" name="Google Shape;28;p34" descr="main slide 1-01.png"/>
          <p:cNvPicPr preferRelativeResize="0"/>
          <p:nvPr/>
        </p:nvPicPr>
        <p:blipFill rotWithShape="1">
          <a:blip r:embed="rId12">
            <a:alphaModFix/>
          </a:blip>
          <a:srcRect/>
          <a:stretch/>
        </p:blipFill>
        <p:spPr>
          <a:xfrm>
            <a:off x="0" y="0"/>
            <a:ext cx="9144000" cy="6858000"/>
          </a:xfrm>
          <a:prstGeom prst="rect">
            <a:avLst/>
          </a:prstGeom>
          <a:noFill/>
          <a:ln>
            <a:noFill/>
          </a:ln>
        </p:spPr>
      </p:pic>
      <p:pic>
        <p:nvPicPr>
          <p:cNvPr id="29" name="Google Shape;29;p34"/>
          <p:cNvPicPr preferRelativeResize="0"/>
          <p:nvPr/>
        </p:nvPicPr>
        <p:blipFill rotWithShape="1">
          <a:blip r:embed="rId13">
            <a:alphaModFix/>
          </a:blip>
          <a:srcRect/>
          <a:stretch/>
        </p:blipFill>
        <p:spPr>
          <a:xfrm>
            <a:off x="1" y="3046"/>
            <a:ext cx="9135876" cy="6851907"/>
          </a:xfrm>
          <a:prstGeom prst="rect">
            <a:avLst/>
          </a:prstGeom>
          <a:noFill/>
          <a:ln>
            <a:noFill/>
          </a:ln>
        </p:spPr>
      </p:pic>
      <p:pic>
        <p:nvPicPr>
          <p:cNvPr id="30" name="Google Shape;30;p34" descr="A picture containing drawing&#10;&#10;Description automatically generated"/>
          <p:cNvPicPr preferRelativeResize="0"/>
          <p:nvPr/>
        </p:nvPicPr>
        <p:blipFill rotWithShape="1">
          <a:blip r:embed="rId14">
            <a:alphaModFix/>
          </a:blip>
          <a:srcRect/>
          <a:stretch/>
        </p:blipFill>
        <p:spPr>
          <a:xfrm>
            <a:off x="7249160" y="6026849"/>
            <a:ext cx="1704340" cy="6946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4" name="Google Shape;94;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6" name="Google Shape;96;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7" name="Google Shape;97;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98" name="Google Shape;98;p39"/>
          <p:cNvPicPr preferRelativeResize="0"/>
          <p:nvPr/>
        </p:nvPicPr>
        <p:blipFill rotWithShape="1">
          <a:blip r:embed="rId11">
            <a:alphaModFix/>
          </a:blip>
          <a:srcRect/>
          <a:stretch/>
        </p:blipFill>
        <p:spPr>
          <a:xfrm>
            <a:off x="4060" y="3045"/>
            <a:ext cx="9135878" cy="6851909"/>
          </a:xfrm>
          <a:prstGeom prst="rect">
            <a:avLst/>
          </a:prstGeom>
          <a:noFill/>
          <a:ln>
            <a:noFill/>
          </a:ln>
        </p:spPr>
      </p:pic>
      <p:pic>
        <p:nvPicPr>
          <p:cNvPr id="99" name="Google Shape;99;p39" descr="A picture containing drawing&#10;&#10;Description automatically generated"/>
          <p:cNvPicPr preferRelativeResize="0"/>
          <p:nvPr/>
        </p:nvPicPr>
        <p:blipFill rotWithShape="1">
          <a:blip r:embed="rId12">
            <a:alphaModFix/>
          </a:blip>
          <a:srcRect/>
          <a:stretch/>
        </p:blipFill>
        <p:spPr>
          <a:xfrm>
            <a:off x="7249160" y="6026849"/>
            <a:ext cx="1704340" cy="6946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measureschool.com/ga4-metrics/#6" TargetMode="External"/><Relationship Id="rId3" Type="http://schemas.openxmlformats.org/officeDocument/2006/relationships/hyperlink" Target="https://measureschool.com/ga4-metrics/#1" TargetMode="External"/><Relationship Id="rId7" Type="http://schemas.openxmlformats.org/officeDocument/2006/relationships/hyperlink" Target="https://measureschool.com/ga4-metrics/#5" TargetMode="External"/><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measureschool.com/ga4-metrics/#4" TargetMode="External"/><Relationship Id="rId11" Type="http://schemas.openxmlformats.org/officeDocument/2006/relationships/hyperlink" Target="https://measureschool.com/ga4-metrics/#11" TargetMode="External"/><Relationship Id="rId5" Type="http://schemas.openxmlformats.org/officeDocument/2006/relationships/hyperlink" Target="https://measureschool.com/ga4-metrics/#3" TargetMode="External"/><Relationship Id="rId10" Type="http://schemas.openxmlformats.org/officeDocument/2006/relationships/hyperlink" Target="https://measureschool.com/ga4-metrics/#8" TargetMode="External"/><Relationship Id="rId4" Type="http://schemas.openxmlformats.org/officeDocument/2006/relationships/hyperlink" Target="https://measureschool.com/ga4-metrics/#2" TargetMode="External"/><Relationship Id="rId9" Type="http://schemas.openxmlformats.org/officeDocument/2006/relationships/hyperlink" Target="https://measureschool.com/ga4-metrics/#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semrush.com/blog/what-is-content-marketin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hyperlink" Target="https://nytlicensing.com/latest/trends/impressive-content-marketing-statistics/"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contentmarketinginstitute.com/"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mailto:duane@dashboardinteractive.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edu.google.com/"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
          <p:cNvSpPr txBox="1">
            <a:spLocks noGrp="1"/>
          </p:cNvSpPr>
          <p:nvPr>
            <p:ph type="ctrTitle"/>
          </p:nvPr>
        </p:nvSpPr>
        <p:spPr>
          <a:xfrm>
            <a:off x="1371600" y="3410969"/>
            <a:ext cx="7772400" cy="1470025"/>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ct val="345454"/>
              <a:buFont typeface="Calibri"/>
              <a:buNone/>
            </a:pPr>
            <a:r>
              <a:rPr lang="en-US" dirty="0"/>
              <a:t>Dashboard Interactive Marketing</a:t>
            </a:r>
            <a:br>
              <a:rPr lang="en-US" dirty="0"/>
            </a:br>
            <a:endParaRPr sz="1100" dirty="0">
              <a:solidFill>
                <a:srgbClr val="1F497D"/>
              </a:solidFill>
              <a:latin typeface="Arial"/>
              <a:ea typeface="Arial"/>
              <a:cs typeface="Arial"/>
              <a:sym typeface="Arial"/>
            </a:endParaRPr>
          </a:p>
          <a:p>
            <a:pPr marL="0" lvl="0" indent="0" algn="l" rtl="0">
              <a:spcBef>
                <a:spcPts val="0"/>
              </a:spcBef>
              <a:spcAft>
                <a:spcPts val="0"/>
              </a:spcAft>
              <a:buClr>
                <a:schemeClr val="lt1"/>
              </a:buClr>
              <a:buSzPct val="292307"/>
              <a:buFont typeface="Calibri"/>
              <a:buNone/>
            </a:pPr>
            <a:r>
              <a:rPr lang="en-US" dirty="0">
                <a:solidFill>
                  <a:srgbClr val="9FC5E8"/>
                </a:solidFill>
              </a:rPr>
              <a:t>Minnesota Association Of CVBs</a:t>
            </a:r>
            <a:br>
              <a:rPr lang="en-US" dirty="0"/>
            </a:br>
            <a:r>
              <a:rPr lang="en-US" dirty="0"/>
              <a:t>Presentation</a:t>
            </a:r>
            <a:br>
              <a:rPr lang="en-US" dirty="0"/>
            </a:br>
            <a:br>
              <a:rPr lang="en-US" dirty="0"/>
            </a:br>
            <a:endParaRPr sz="1300" dirty="0">
              <a:solidFill>
                <a:srgbClr val="FFC000"/>
              </a:solidFill>
            </a:endParaRPr>
          </a:p>
        </p:txBody>
      </p:sp>
      <p:pic>
        <p:nvPicPr>
          <p:cNvPr id="163" name="Google Shape;163;p1"/>
          <p:cNvPicPr preferRelativeResize="0"/>
          <p:nvPr/>
        </p:nvPicPr>
        <p:blipFill rotWithShape="1">
          <a:blip r:embed="rId3">
            <a:alphaModFix/>
          </a:blip>
          <a:srcRect/>
          <a:stretch/>
        </p:blipFill>
        <p:spPr>
          <a:xfrm>
            <a:off x="6715546" y="5930283"/>
            <a:ext cx="2314292" cy="852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cdb6de9cef_2_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GOOGLE ANALYTICS 4</a:t>
            </a:r>
            <a:endParaRPr dirty="0"/>
          </a:p>
        </p:txBody>
      </p:sp>
      <p:sp>
        <p:nvSpPr>
          <p:cNvPr id="226" name="Google Shape;226;g2cdb6de9cef_2_7"/>
          <p:cNvSpPr txBox="1">
            <a:spLocks noGrp="1"/>
          </p:cNvSpPr>
          <p:nvPr>
            <p:ph type="body" idx="4"/>
          </p:nvPr>
        </p:nvSpPr>
        <p:spPr>
          <a:xfrm>
            <a:off x="4681550" y="1767575"/>
            <a:ext cx="4113300" cy="41229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480"/>
              </a:spcBef>
              <a:spcAft>
                <a:spcPts val="0"/>
              </a:spcAft>
              <a:buNone/>
            </a:pPr>
            <a:r>
              <a:rPr lang="en-US" sz="1500" dirty="0"/>
              <a:t>Measures Performance, based on real data;  what’s working, what’s not and steps that can be taken to improve performance</a:t>
            </a:r>
            <a:endParaRPr sz="1500" dirty="0"/>
          </a:p>
          <a:p>
            <a:pPr marL="457200" lvl="0" indent="0" algn="l" rtl="0">
              <a:lnSpc>
                <a:spcPct val="80000"/>
              </a:lnSpc>
              <a:spcBef>
                <a:spcPts val="480"/>
              </a:spcBef>
              <a:spcAft>
                <a:spcPts val="0"/>
              </a:spcAft>
              <a:buNone/>
            </a:pPr>
            <a:endParaRPr sz="1500" dirty="0"/>
          </a:p>
          <a:p>
            <a:pPr marL="457200" lvl="0" indent="-323850" algn="l" rtl="0">
              <a:lnSpc>
                <a:spcPct val="80000"/>
              </a:lnSpc>
              <a:spcBef>
                <a:spcPts val="480"/>
              </a:spcBef>
              <a:spcAft>
                <a:spcPts val="0"/>
              </a:spcAft>
              <a:buSzPts val="1500"/>
              <a:buFont typeface="Calibri"/>
              <a:buChar char="•"/>
            </a:pPr>
            <a:r>
              <a:rPr lang="en-US" sz="1500" dirty="0"/>
              <a:t>A few items GA4 measures</a:t>
            </a:r>
            <a:endParaRPr sz="1500" dirty="0"/>
          </a:p>
          <a:p>
            <a:pPr marL="914400" lvl="1" indent="-323850" algn="l" rtl="0">
              <a:lnSpc>
                <a:spcPct val="95000"/>
              </a:lnSpc>
              <a:spcBef>
                <a:spcPts val="0"/>
              </a:spcBef>
              <a:spcAft>
                <a:spcPts val="0"/>
              </a:spcAft>
              <a:buSzPts val="1500"/>
              <a:buFont typeface="Calibri"/>
              <a:buChar char="–"/>
            </a:pPr>
            <a:r>
              <a:rPr lang="en-US" sz="1500" dirty="0">
                <a:highlight>
                  <a:srgbClr val="FAFAFA"/>
                </a:highlight>
                <a:uFill>
                  <a:noFill/>
                </a:uFill>
                <a:hlinkClick r:id="rId3"/>
              </a:rPr>
              <a:t>Users</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uFill>
                  <a:noFill/>
                </a:uFill>
                <a:hlinkClick r:id="rId4"/>
              </a:rPr>
              <a:t>Sessions</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uFill>
                  <a:noFill/>
                </a:uFill>
                <a:hlinkClick r:id="rId5"/>
              </a:rPr>
              <a:t>Engagement Rate</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uFill>
                  <a:noFill/>
                </a:uFill>
                <a:hlinkClick r:id="rId6"/>
              </a:rPr>
              <a:t>Average Engagement Time</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uFill>
                  <a:noFill/>
                </a:uFill>
                <a:hlinkClick r:id="rId7"/>
              </a:rPr>
              <a:t>Views</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rPr>
              <a:t>Button Clicks</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uFill>
                  <a:noFill/>
                </a:uFill>
                <a:hlinkClick r:id="rId8"/>
              </a:rPr>
              <a:t>Event Count</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uFill>
                  <a:noFill/>
                </a:uFill>
                <a:hlinkClick r:id="rId9"/>
              </a:rPr>
              <a:t>Conversions</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uFill>
                  <a:noFill/>
                </a:uFill>
                <a:hlinkClick r:id="rId10"/>
              </a:rPr>
              <a:t>Conversion Rate</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rPr>
              <a:t>Attribution Paths</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rPr>
              <a:t>Other Digital Marketing Initiatives</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uFill>
                  <a:noFill/>
                </a:uFill>
                <a:hlinkClick r:id="rId11"/>
              </a:rPr>
              <a:t>Advertiser Ads Clicks</a:t>
            </a:r>
            <a:endParaRPr sz="1500" dirty="0">
              <a:highlight>
                <a:srgbClr val="FAFAFA"/>
              </a:highlight>
            </a:endParaRPr>
          </a:p>
          <a:p>
            <a:pPr marL="914400" lvl="1" indent="-323850" algn="l" rtl="0">
              <a:lnSpc>
                <a:spcPct val="95000"/>
              </a:lnSpc>
              <a:spcBef>
                <a:spcPts val="0"/>
              </a:spcBef>
              <a:spcAft>
                <a:spcPts val="0"/>
              </a:spcAft>
              <a:buSzPts val="1500"/>
              <a:buFont typeface="Calibri"/>
              <a:buChar char="–"/>
            </a:pPr>
            <a:r>
              <a:rPr lang="en-US" sz="1500" dirty="0">
                <a:highlight>
                  <a:srgbClr val="FAFAFA"/>
                </a:highlight>
              </a:rPr>
              <a:t>Social Media Detail</a:t>
            </a:r>
            <a:endParaRPr sz="1500" dirty="0">
              <a:highlight>
                <a:srgbClr val="FAFAFA"/>
              </a:highlight>
            </a:endParaRPr>
          </a:p>
          <a:p>
            <a:pPr marL="742950" lvl="0" indent="0" algn="l" rtl="0">
              <a:lnSpc>
                <a:spcPct val="95000"/>
              </a:lnSpc>
              <a:spcBef>
                <a:spcPts val="2000"/>
              </a:spcBef>
              <a:spcAft>
                <a:spcPts val="0"/>
              </a:spcAft>
              <a:buSzPts val="275"/>
              <a:buNone/>
            </a:pPr>
            <a:endParaRPr sz="1500" dirty="0">
              <a:highlight>
                <a:srgbClr val="FAFAFA"/>
              </a:highlight>
            </a:endParaRPr>
          </a:p>
          <a:p>
            <a:pPr marL="342900" lvl="0" indent="0" algn="l" rtl="0">
              <a:lnSpc>
                <a:spcPct val="80000"/>
              </a:lnSpc>
              <a:spcBef>
                <a:spcPts val="2000"/>
              </a:spcBef>
              <a:spcAft>
                <a:spcPts val="0"/>
              </a:spcAft>
              <a:buSzPts val="275"/>
              <a:buNone/>
            </a:pPr>
            <a:endParaRPr sz="1500" dirty="0"/>
          </a:p>
          <a:p>
            <a:pPr marL="0" lvl="0" indent="0" algn="l" rtl="0">
              <a:lnSpc>
                <a:spcPct val="80000"/>
              </a:lnSpc>
              <a:spcBef>
                <a:spcPts val="480"/>
              </a:spcBef>
              <a:spcAft>
                <a:spcPts val="0"/>
              </a:spcAft>
              <a:buSzPts val="275"/>
              <a:buNone/>
            </a:pPr>
            <a:endParaRPr sz="1500" dirty="0"/>
          </a:p>
          <a:p>
            <a:pPr marL="457200" lvl="0" indent="-323850" algn="l" rtl="0">
              <a:lnSpc>
                <a:spcPct val="80000"/>
              </a:lnSpc>
              <a:spcBef>
                <a:spcPts val="480"/>
              </a:spcBef>
              <a:spcAft>
                <a:spcPts val="0"/>
              </a:spcAft>
              <a:buSzPts val="1500"/>
              <a:buFont typeface="Calibri"/>
              <a:buChar char="•"/>
            </a:pPr>
            <a:endParaRPr sz="1500" dirty="0"/>
          </a:p>
          <a:p>
            <a:pPr marL="457200" lvl="0" indent="0" algn="l" rtl="0">
              <a:lnSpc>
                <a:spcPct val="80000"/>
              </a:lnSpc>
              <a:spcBef>
                <a:spcPts val="480"/>
              </a:spcBef>
              <a:spcAft>
                <a:spcPts val="0"/>
              </a:spcAft>
              <a:buSzPts val="275"/>
              <a:buNone/>
            </a:pPr>
            <a:endParaRPr sz="1500" dirty="0"/>
          </a:p>
          <a:p>
            <a:pPr marL="342900" lvl="0" indent="-201930" algn="l" rtl="0">
              <a:lnSpc>
                <a:spcPct val="80000"/>
              </a:lnSpc>
              <a:spcBef>
                <a:spcPts val="444"/>
              </a:spcBef>
              <a:spcAft>
                <a:spcPts val="0"/>
              </a:spcAft>
              <a:buClr>
                <a:schemeClr val="dk1"/>
              </a:buClr>
              <a:buSzPts val="600"/>
              <a:buNone/>
            </a:pPr>
            <a:endParaRPr sz="1500" dirty="0"/>
          </a:p>
          <a:p>
            <a:pPr marL="0" lvl="0" indent="0" algn="l" rtl="0">
              <a:lnSpc>
                <a:spcPct val="80000"/>
              </a:lnSpc>
              <a:spcBef>
                <a:spcPts val="444"/>
              </a:spcBef>
              <a:spcAft>
                <a:spcPts val="0"/>
              </a:spcAft>
              <a:buClr>
                <a:schemeClr val="dk1"/>
              </a:buClr>
              <a:buSzPts val="600"/>
              <a:buNone/>
            </a:pPr>
            <a:endParaRPr sz="1500" dirty="0"/>
          </a:p>
        </p:txBody>
      </p:sp>
      <p:pic>
        <p:nvPicPr>
          <p:cNvPr id="227" name="Google Shape;227;g2cdb6de9cef_2_7"/>
          <p:cNvPicPr preferRelativeResize="0"/>
          <p:nvPr/>
        </p:nvPicPr>
        <p:blipFill>
          <a:blip r:embed="rId12">
            <a:alphaModFix/>
          </a:blip>
          <a:stretch>
            <a:fillRect/>
          </a:stretch>
        </p:blipFill>
        <p:spPr>
          <a:xfrm>
            <a:off x="604750" y="1767575"/>
            <a:ext cx="3967250" cy="3691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cdb6de9cef_2_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IMPLEMENT MARKETING DASHBOARDS</a:t>
            </a:r>
            <a:endParaRPr dirty="0"/>
          </a:p>
        </p:txBody>
      </p:sp>
      <p:sp>
        <p:nvSpPr>
          <p:cNvPr id="233" name="Google Shape;233;g2cdb6de9cef_2_20"/>
          <p:cNvSpPr txBox="1">
            <a:spLocks noGrp="1"/>
          </p:cNvSpPr>
          <p:nvPr>
            <p:ph type="body" idx="1"/>
          </p:nvPr>
        </p:nvSpPr>
        <p:spPr>
          <a:xfrm>
            <a:off x="457200" y="1077913"/>
            <a:ext cx="40401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r>
              <a:rPr lang="en-US" b="0" dirty="0">
                <a:solidFill>
                  <a:srgbClr val="254061"/>
                </a:solidFill>
              </a:rPr>
              <a:t>All Information In One Place</a:t>
            </a:r>
            <a:endParaRPr b="0" dirty="0">
              <a:solidFill>
                <a:srgbClr val="254061"/>
              </a:solidFill>
            </a:endParaRPr>
          </a:p>
        </p:txBody>
      </p:sp>
      <p:pic>
        <p:nvPicPr>
          <p:cNvPr id="234" name="Google Shape;234;g2cdb6de9cef_2_20"/>
          <p:cNvPicPr preferRelativeResize="0"/>
          <p:nvPr/>
        </p:nvPicPr>
        <p:blipFill rotWithShape="1">
          <a:blip r:embed="rId3">
            <a:alphaModFix/>
          </a:blip>
          <a:srcRect t="715" b="10905"/>
          <a:stretch/>
        </p:blipFill>
        <p:spPr>
          <a:xfrm>
            <a:off x="687875" y="1804175"/>
            <a:ext cx="3344273" cy="4201141"/>
          </a:xfrm>
          <a:prstGeom prst="rect">
            <a:avLst/>
          </a:prstGeom>
          <a:noFill/>
          <a:ln w="9525" cap="flat" cmpd="sng">
            <a:solidFill>
              <a:srgbClr val="000000"/>
            </a:solidFill>
            <a:prstDash val="solid"/>
            <a:miter lim="400000"/>
            <a:headEnd type="none" w="sm" len="sm"/>
            <a:tailEnd type="none" w="sm" len="sm"/>
          </a:ln>
        </p:spPr>
      </p:pic>
      <p:pic>
        <p:nvPicPr>
          <p:cNvPr id="235" name="Google Shape;235;g2cdb6de9cef_2_20"/>
          <p:cNvPicPr preferRelativeResize="0"/>
          <p:nvPr/>
        </p:nvPicPr>
        <p:blipFill rotWithShape="1">
          <a:blip r:embed="rId4">
            <a:alphaModFix/>
          </a:blip>
          <a:srcRect b="17355"/>
          <a:stretch/>
        </p:blipFill>
        <p:spPr>
          <a:xfrm>
            <a:off x="4419825" y="1791975"/>
            <a:ext cx="3344276" cy="4201148"/>
          </a:xfrm>
          <a:prstGeom prst="rect">
            <a:avLst/>
          </a:prstGeom>
          <a:noFill/>
          <a:ln w="9525" cap="flat" cmpd="sng">
            <a:solidFill>
              <a:srgbClr val="000000"/>
            </a:solidFill>
            <a:prstDash val="solid"/>
            <a:miter lim="400000"/>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6"/>
          <p:cNvSpPr txBox="1">
            <a:spLocks noGrp="1"/>
          </p:cNvSpPr>
          <p:nvPr>
            <p:ph type="title"/>
          </p:nvPr>
        </p:nvSpPr>
        <p:spPr>
          <a:xfrm>
            <a:off x="493744"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SOCIAL MEDIA</a:t>
            </a:r>
            <a:endParaRPr dirty="0"/>
          </a:p>
        </p:txBody>
      </p:sp>
      <p:sp>
        <p:nvSpPr>
          <p:cNvPr id="241" name="Google Shape;241;p16"/>
          <p:cNvSpPr txBox="1">
            <a:spLocks noGrp="1"/>
          </p:cNvSpPr>
          <p:nvPr>
            <p:ph type="body" idx="4"/>
          </p:nvPr>
        </p:nvSpPr>
        <p:spPr>
          <a:xfrm>
            <a:off x="457200" y="1946277"/>
            <a:ext cx="5882100" cy="4614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900" b="1" dirty="0"/>
          </a:p>
          <a:p>
            <a:pPr marL="0" lvl="0" indent="0" algn="l" rtl="0">
              <a:spcBef>
                <a:spcPts val="0"/>
              </a:spcBef>
              <a:spcAft>
                <a:spcPts val="0"/>
              </a:spcAft>
              <a:buClr>
                <a:schemeClr val="dk1"/>
              </a:buClr>
              <a:buSzPts val="2400"/>
              <a:buFont typeface="Arial"/>
              <a:buNone/>
            </a:pPr>
            <a:r>
              <a:rPr lang="en-US" sz="1900" b="1" dirty="0"/>
              <a:t>A Well-Planned Social Media Strategy Will:</a:t>
            </a:r>
            <a:endParaRPr sz="1900" b="1" dirty="0"/>
          </a:p>
          <a:p>
            <a:pPr marL="0" lvl="0" indent="0" algn="l" rtl="0">
              <a:lnSpc>
                <a:spcPct val="115000"/>
              </a:lnSpc>
              <a:spcBef>
                <a:spcPts val="0"/>
              </a:spcBef>
              <a:spcAft>
                <a:spcPts val="0"/>
              </a:spcAft>
              <a:buNone/>
            </a:pPr>
            <a:endParaRPr sz="1500" dirty="0"/>
          </a:p>
          <a:p>
            <a:pPr marL="457200" lvl="0" indent="-323850" algn="l" rtl="0">
              <a:lnSpc>
                <a:spcPct val="115000"/>
              </a:lnSpc>
              <a:spcBef>
                <a:spcPts val="0"/>
              </a:spcBef>
              <a:spcAft>
                <a:spcPts val="0"/>
              </a:spcAft>
              <a:buSzPts val="1500"/>
              <a:buChar char="•"/>
            </a:pPr>
            <a:r>
              <a:rPr lang="en-US" sz="1500" dirty="0"/>
              <a:t>Align with your business goals</a:t>
            </a:r>
            <a:endParaRPr sz="1500" dirty="0"/>
          </a:p>
          <a:p>
            <a:pPr marL="457200" lvl="0" indent="-323850" algn="l" rtl="0">
              <a:lnSpc>
                <a:spcPct val="115000"/>
              </a:lnSpc>
              <a:spcBef>
                <a:spcPts val="0"/>
              </a:spcBef>
              <a:spcAft>
                <a:spcPts val="0"/>
              </a:spcAft>
              <a:buSzPts val="1500"/>
              <a:buChar char="•"/>
            </a:pPr>
            <a:r>
              <a:rPr lang="en-US" sz="1500" dirty="0"/>
              <a:t>Work in concert with and amplify other marketing initiatives such as Search, Content Marketing, PR, Events, Community Outreach, and more</a:t>
            </a:r>
            <a:endParaRPr sz="1500" dirty="0"/>
          </a:p>
          <a:p>
            <a:pPr marL="457200" lvl="0" indent="-323850" algn="l" rtl="0">
              <a:lnSpc>
                <a:spcPct val="115000"/>
              </a:lnSpc>
              <a:spcBef>
                <a:spcPts val="0"/>
              </a:spcBef>
              <a:spcAft>
                <a:spcPts val="0"/>
              </a:spcAft>
              <a:buSzPts val="1500"/>
              <a:buChar char="•"/>
            </a:pPr>
            <a:r>
              <a:rPr lang="en-US" sz="1500" dirty="0"/>
              <a:t>Put your brand, story, locations and products in front of people in the places they already spend time</a:t>
            </a:r>
            <a:endParaRPr sz="1500" dirty="0"/>
          </a:p>
          <a:p>
            <a:pPr marL="457200" lvl="0" indent="-323850" algn="l" rtl="0">
              <a:lnSpc>
                <a:spcPct val="115000"/>
              </a:lnSpc>
              <a:spcBef>
                <a:spcPts val="0"/>
              </a:spcBef>
              <a:spcAft>
                <a:spcPts val="0"/>
              </a:spcAft>
              <a:buSzPts val="1500"/>
              <a:buChar char="•"/>
            </a:pPr>
            <a:r>
              <a:rPr lang="en-US" sz="1500" dirty="0"/>
              <a:t>Help drive traffic and leads to your website, assist in sales and other conversions</a:t>
            </a:r>
            <a:endParaRPr sz="1500" dirty="0"/>
          </a:p>
          <a:p>
            <a:pPr marL="457200" lvl="0" indent="-323850" algn="l" rtl="0">
              <a:lnSpc>
                <a:spcPct val="115000"/>
              </a:lnSpc>
              <a:spcBef>
                <a:spcPts val="0"/>
              </a:spcBef>
              <a:spcAft>
                <a:spcPts val="0"/>
              </a:spcAft>
              <a:buSzPts val="1500"/>
              <a:buChar char="•"/>
            </a:pPr>
            <a:r>
              <a:rPr lang="en-US" sz="1500" dirty="0"/>
              <a:t>Help to build your I email lists</a:t>
            </a:r>
            <a:endParaRPr sz="1500" dirty="0"/>
          </a:p>
          <a:p>
            <a:pPr marL="457200" lvl="0" indent="-323850" algn="l" rtl="0">
              <a:lnSpc>
                <a:spcPct val="115000"/>
              </a:lnSpc>
              <a:spcBef>
                <a:spcPts val="0"/>
              </a:spcBef>
              <a:spcAft>
                <a:spcPts val="0"/>
              </a:spcAft>
              <a:buSzPts val="1500"/>
              <a:buChar char="•"/>
            </a:pPr>
            <a:r>
              <a:rPr lang="en-US" sz="1500" dirty="0"/>
              <a:t>Provide an opportunity to build and nurture a community while amplifying your brand</a:t>
            </a:r>
            <a:endParaRPr sz="1500" dirty="0"/>
          </a:p>
          <a:p>
            <a:pPr marL="457200" lvl="0" indent="-323850" algn="l" rtl="0">
              <a:lnSpc>
                <a:spcPct val="115000"/>
              </a:lnSpc>
              <a:spcBef>
                <a:spcPts val="0"/>
              </a:spcBef>
              <a:spcAft>
                <a:spcPts val="0"/>
              </a:spcAft>
              <a:buSzPts val="1500"/>
              <a:buChar char="•"/>
            </a:pPr>
            <a:r>
              <a:rPr lang="en-US" sz="1500" dirty="0"/>
              <a:t>Include measurable tactics</a:t>
            </a:r>
            <a:endParaRPr sz="1500" dirty="0"/>
          </a:p>
          <a:p>
            <a:pPr marL="0" lvl="0" indent="0" algn="l" rtl="0">
              <a:spcBef>
                <a:spcPts val="444"/>
              </a:spcBef>
              <a:spcAft>
                <a:spcPts val="0"/>
              </a:spcAft>
              <a:buClr>
                <a:schemeClr val="dk1"/>
              </a:buClr>
              <a:buSzPts val="2400"/>
              <a:buNone/>
            </a:pPr>
            <a:endParaRPr sz="1500" dirty="0"/>
          </a:p>
          <a:p>
            <a:pPr marL="0" lvl="0" indent="0" algn="l" rtl="0">
              <a:spcBef>
                <a:spcPts val="444"/>
              </a:spcBef>
              <a:spcAft>
                <a:spcPts val="0"/>
              </a:spcAft>
              <a:buClr>
                <a:schemeClr val="dk1"/>
              </a:buClr>
              <a:buSzPts val="2400"/>
              <a:buNone/>
            </a:pPr>
            <a:endParaRPr sz="1500" dirty="0"/>
          </a:p>
          <a:p>
            <a:pPr marL="0" lvl="0" indent="0" algn="l" rtl="0">
              <a:spcBef>
                <a:spcPts val="444"/>
              </a:spcBef>
              <a:spcAft>
                <a:spcPts val="0"/>
              </a:spcAft>
              <a:buClr>
                <a:schemeClr val="dk1"/>
              </a:buClr>
              <a:buSzPts val="2400"/>
              <a:buNone/>
            </a:pPr>
            <a:endParaRPr sz="1500" dirty="0"/>
          </a:p>
        </p:txBody>
      </p:sp>
      <p:pic>
        <p:nvPicPr>
          <p:cNvPr id="242" name="Google Shape;242;p16"/>
          <p:cNvPicPr preferRelativeResize="0"/>
          <p:nvPr/>
        </p:nvPicPr>
        <p:blipFill>
          <a:blip r:embed="rId3">
            <a:alphaModFix/>
          </a:blip>
          <a:stretch>
            <a:fillRect/>
          </a:stretch>
        </p:blipFill>
        <p:spPr>
          <a:xfrm>
            <a:off x="6088225" y="1581051"/>
            <a:ext cx="2918160" cy="4378335"/>
          </a:xfrm>
          <a:prstGeom prst="rect">
            <a:avLst/>
          </a:prstGeom>
          <a:noFill/>
          <a:ln>
            <a:noFill/>
          </a:ln>
        </p:spPr>
      </p:pic>
      <p:sp>
        <p:nvSpPr>
          <p:cNvPr id="243" name="Google Shape;243;p16"/>
          <p:cNvSpPr txBox="1">
            <a:spLocks noGrp="1"/>
          </p:cNvSpPr>
          <p:nvPr>
            <p:ph type="body" idx="1"/>
          </p:nvPr>
        </p:nvSpPr>
        <p:spPr>
          <a:xfrm>
            <a:off x="457200" y="1077925"/>
            <a:ext cx="79356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r>
              <a:rPr lang="en-US" b="0" dirty="0">
                <a:solidFill>
                  <a:srgbClr val="254061"/>
                </a:solidFill>
              </a:rPr>
              <a:t>An Essential Arm of Your Digital Marketing Strategy</a:t>
            </a:r>
            <a:endParaRPr b="0" dirty="0">
              <a:solidFill>
                <a:srgbClr val="25406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cdb6de9cef_2_32"/>
          <p:cNvSpPr txBox="1">
            <a:spLocks noGrp="1"/>
          </p:cNvSpPr>
          <p:nvPr>
            <p:ph type="body" idx="1"/>
          </p:nvPr>
        </p:nvSpPr>
        <p:spPr>
          <a:xfrm>
            <a:off x="381000" y="1077925"/>
            <a:ext cx="38886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254061"/>
              </a:buClr>
              <a:buSzPts val="2400"/>
              <a:buFont typeface="Arial"/>
              <a:buNone/>
            </a:pPr>
            <a:r>
              <a:rPr lang="en-US" b="0" dirty="0">
                <a:solidFill>
                  <a:srgbClr val="254061"/>
                </a:solidFill>
              </a:rPr>
              <a:t>‘Golden Rules’ Wheel</a:t>
            </a:r>
            <a:endParaRPr b="0" dirty="0"/>
          </a:p>
        </p:txBody>
      </p:sp>
      <p:sp>
        <p:nvSpPr>
          <p:cNvPr id="249" name="Google Shape;249;g2cdb6de9cef_2_32"/>
          <p:cNvSpPr txBox="1">
            <a:spLocks noGrp="1"/>
          </p:cNvSpPr>
          <p:nvPr>
            <p:ph type="title"/>
          </p:nvPr>
        </p:nvSpPr>
        <p:spPr>
          <a:xfrm>
            <a:off x="441906"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SOCIAL MEDIA</a:t>
            </a:r>
            <a:endParaRPr dirty="0"/>
          </a:p>
        </p:txBody>
      </p:sp>
      <p:pic>
        <p:nvPicPr>
          <p:cNvPr id="250" name="Google Shape;250;g2cdb6de9cef_2_32"/>
          <p:cNvPicPr preferRelativeResize="0"/>
          <p:nvPr/>
        </p:nvPicPr>
        <p:blipFill>
          <a:blip r:embed="rId3">
            <a:alphaModFix/>
          </a:blip>
          <a:stretch>
            <a:fillRect/>
          </a:stretch>
        </p:blipFill>
        <p:spPr>
          <a:xfrm>
            <a:off x="4345800" y="1319850"/>
            <a:ext cx="4624299" cy="4624299"/>
          </a:xfrm>
          <a:prstGeom prst="rect">
            <a:avLst/>
          </a:prstGeom>
          <a:noFill/>
          <a:ln>
            <a:noFill/>
          </a:ln>
        </p:spPr>
      </p:pic>
      <p:sp>
        <p:nvSpPr>
          <p:cNvPr id="251" name="Google Shape;251;g2cdb6de9cef_2_32"/>
          <p:cNvSpPr txBox="1">
            <a:spLocks noGrp="1"/>
          </p:cNvSpPr>
          <p:nvPr>
            <p:ph type="body" idx="4"/>
          </p:nvPr>
        </p:nvSpPr>
        <p:spPr>
          <a:xfrm>
            <a:off x="441900" y="2130100"/>
            <a:ext cx="4041900" cy="4234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dirty="0"/>
              <a:t>Scaling </a:t>
            </a:r>
            <a:r>
              <a:rPr lang="en-US" sz="1900" b="1" dirty="0"/>
              <a:t>‘word of mouth’</a:t>
            </a:r>
            <a:r>
              <a:rPr lang="en-US" sz="1900" dirty="0"/>
              <a:t> is the goal</a:t>
            </a:r>
            <a:endParaRPr sz="1900" dirty="0"/>
          </a:p>
          <a:p>
            <a:pPr marL="457200" lvl="0" indent="0" algn="l" rtl="0">
              <a:spcBef>
                <a:spcPts val="0"/>
              </a:spcBef>
              <a:spcAft>
                <a:spcPts val="0"/>
              </a:spcAft>
              <a:buNone/>
            </a:pPr>
            <a:endParaRPr sz="1900" dirty="0"/>
          </a:p>
          <a:p>
            <a:pPr marL="0" lvl="0" indent="0" algn="l" rtl="0">
              <a:spcBef>
                <a:spcPts val="0"/>
              </a:spcBef>
              <a:spcAft>
                <a:spcPts val="0"/>
              </a:spcAft>
              <a:buNone/>
            </a:pPr>
            <a:r>
              <a:rPr lang="en-US" sz="1900" b="1" dirty="0"/>
              <a:t>Collaboration</a:t>
            </a:r>
            <a:r>
              <a:rPr lang="en-US" sz="1900" dirty="0"/>
              <a:t> increases opportunity</a:t>
            </a:r>
            <a:endParaRPr sz="1900" dirty="0"/>
          </a:p>
          <a:p>
            <a:pPr marL="457200" lvl="0" indent="0" algn="l" rtl="0">
              <a:spcBef>
                <a:spcPts val="0"/>
              </a:spcBef>
              <a:spcAft>
                <a:spcPts val="0"/>
              </a:spcAft>
              <a:buNone/>
            </a:pPr>
            <a:endParaRPr sz="1900" dirty="0"/>
          </a:p>
          <a:p>
            <a:pPr marL="0" lvl="0" indent="0" algn="l" rtl="0">
              <a:spcBef>
                <a:spcPts val="0"/>
              </a:spcBef>
              <a:spcAft>
                <a:spcPts val="0"/>
              </a:spcAft>
              <a:buNone/>
            </a:pPr>
            <a:r>
              <a:rPr lang="en-US" sz="1900" b="1" dirty="0"/>
              <a:t>Participation</a:t>
            </a:r>
            <a:r>
              <a:rPr lang="en-US" sz="1900" dirty="0"/>
              <a:t> increases engagement</a:t>
            </a:r>
            <a:endParaRPr sz="1900" dirty="0"/>
          </a:p>
          <a:p>
            <a:pPr marL="457200" lvl="0" indent="0" algn="l" rtl="0">
              <a:spcBef>
                <a:spcPts val="0"/>
              </a:spcBef>
              <a:spcAft>
                <a:spcPts val="0"/>
              </a:spcAft>
              <a:buNone/>
            </a:pPr>
            <a:endParaRPr sz="1900" dirty="0"/>
          </a:p>
          <a:p>
            <a:pPr marL="0" lvl="0" indent="0" algn="l" rtl="0">
              <a:spcBef>
                <a:spcPts val="0"/>
              </a:spcBef>
              <a:spcAft>
                <a:spcPts val="0"/>
              </a:spcAft>
              <a:buNone/>
            </a:pPr>
            <a:r>
              <a:rPr lang="en-US" sz="1900" b="1" dirty="0"/>
              <a:t>Engagement</a:t>
            </a:r>
            <a:r>
              <a:rPr lang="en-US" sz="1900" dirty="0"/>
              <a:t> drives reach</a:t>
            </a:r>
            <a:endParaRPr sz="1900" dirty="0"/>
          </a:p>
          <a:p>
            <a:pPr marL="457200" lvl="0" indent="0" algn="l" rtl="0">
              <a:spcBef>
                <a:spcPts val="0"/>
              </a:spcBef>
              <a:spcAft>
                <a:spcPts val="0"/>
              </a:spcAft>
              <a:buNone/>
            </a:pPr>
            <a:endParaRPr sz="1900" dirty="0"/>
          </a:p>
          <a:p>
            <a:pPr marL="0" lvl="0" indent="0" algn="l" rtl="0">
              <a:spcBef>
                <a:spcPts val="0"/>
              </a:spcBef>
              <a:spcAft>
                <a:spcPts val="0"/>
              </a:spcAft>
              <a:buNone/>
            </a:pPr>
            <a:r>
              <a:rPr lang="en-US" sz="1900" b="1" dirty="0"/>
              <a:t>Reach</a:t>
            </a:r>
            <a:r>
              <a:rPr lang="en-US" sz="1900" dirty="0"/>
              <a:t> drives awareness</a:t>
            </a:r>
            <a:endParaRPr sz="1900" dirty="0"/>
          </a:p>
          <a:p>
            <a:pPr marL="457200" lvl="0" indent="0" algn="l" rtl="0">
              <a:spcBef>
                <a:spcPts val="0"/>
              </a:spcBef>
              <a:spcAft>
                <a:spcPts val="0"/>
              </a:spcAft>
              <a:buNone/>
            </a:pPr>
            <a:endParaRPr sz="1900" dirty="0"/>
          </a:p>
          <a:p>
            <a:pPr marL="0" lvl="0" indent="0" algn="l" rtl="0">
              <a:spcBef>
                <a:spcPts val="0"/>
              </a:spcBef>
              <a:spcAft>
                <a:spcPts val="0"/>
              </a:spcAft>
              <a:buNone/>
            </a:pPr>
            <a:r>
              <a:rPr lang="en-US" sz="1900" b="1" dirty="0"/>
              <a:t>Awareness</a:t>
            </a:r>
            <a:r>
              <a:rPr lang="en-US" sz="1900" dirty="0"/>
              <a:t>: For most, the ‘best product/place/event is the one </a:t>
            </a:r>
            <a:endParaRPr sz="1900" dirty="0"/>
          </a:p>
          <a:p>
            <a:pPr marL="0" lvl="0" indent="0" algn="l" rtl="0">
              <a:spcBef>
                <a:spcPts val="0"/>
              </a:spcBef>
              <a:spcAft>
                <a:spcPts val="0"/>
              </a:spcAft>
              <a:buNone/>
            </a:pPr>
            <a:r>
              <a:rPr lang="en-US" sz="1900" dirty="0"/>
              <a:t>they know</a:t>
            </a:r>
            <a:endParaRPr sz="1900" dirty="0"/>
          </a:p>
          <a:p>
            <a:pPr marL="342900" marR="0" lvl="0" indent="-279400" algn="l" rtl="0">
              <a:spcBef>
                <a:spcPts val="0"/>
              </a:spcBef>
              <a:spcAft>
                <a:spcPts val="0"/>
              </a:spcAft>
              <a:buClr>
                <a:schemeClr val="dk1"/>
              </a:buClr>
              <a:buSzPts val="1818"/>
              <a:buFont typeface="Noto Sans Symbols"/>
              <a:buNone/>
            </a:pPr>
            <a:endParaRPr sz="1700" dirty="0"/>
          </a:p>
          <a:p>
            <a:pPr marL="342900" lvl="0" indent="-259080" algn="l" rtl="0">
              <a:spcBef>
                <a:spcPts val="264"/>
              </a:spcBef>
              <a:spcAft>
                <a:spcPts val="0"/>
              </a:spcAft>
              <a:buClr>
                <a:schemeClr val="dk1"/>
              </a:buClr>
              <a:buSzPts val="2400"/>
              <a:buNone/>
            </a:pPr>
            <a:endParaRPr sz="1700" dirty="0"/>
          </a:p>
          <a:p>
            <a:pPr marL="0" lvl="0" indent="0" algn="l" rtl="0">
              <a:spcBef>
                <a:spcPts val="264"/>
              </a:spcBef>
              <a:spcAft>
                <a:spcPts val="0"/>
              </a:spcAft>
              <a:buClr>
                <a:schemeClr val="dk1"/>
              </a:buClr>
              <a:buSzPts val="2400"/>
              <a:buNone/>
            </a:pPr>
            <a:endParaRPr sz="1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cdb6de9cef_2_40"/>
          <p:cNvSpPr txBox="1">
            <a:spLocks noGrp="1"/>
          </p:cNvSpPr>
          <p:nvPr>
            <p:ph type="body" idx="1"/>
          </p:nvPr>
        </p:nvSpPr>
        <p:spPr>
          <a:xfrm>
            <a:off x="457200" y="1077925"/>
            <a:ext cx="67905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254061"/>
              </a:buClr>
              <a:buSzPts val="2400"/>
              <a:buNone/>
            </a:pPr>
            <a:r>
              <a:rPr lang="en-US" b="0" dirty="0">
                <a:solidFill>
                  <a:srgbClr val="254061"/>
                </a:solidFill>
              </a:rPr>
              <a:t>Define Your ‘Why?’  </a:t>
            </a:r>
            <a:endParaRPr b="0" dirty="0"/>
          </a:p>
        </p:txBody>
      </p:sp>
      <p:sp>
        <p:nvSpPr>
          <p:cNvPr id="257" name="Google Shape;257;g2cdb6de9cef_2_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SOCIAL MEDIA</a:t>
            </a:r>
            <a:endParaRPr dirty="0"/>
          </a:p>
        </p:txBody>
      </p:sp>
      <p:sp>
        <p:nvSpPr>
          <p:cNvPr id="258" name="Google Shape;258;g2cdb6de9cef_2_40"/>
          <p:cNvSpPr txBox="1">
            <a:spLocks noGrp="1"/>
          </p:cNvSpPr>
          <p:nvPr>
            <p:ph type="body" idx="4"/>
          </p:nvPr>
        </p:nvSpPr>
        <p:spPr>
          <a:xfrm>
            <a:off x="457200" y="1483600"/>
            <a:ext cx="5035800" cy="4383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800" dirty="0"/>
          </a:p>
          <a:p>
            <a:pPr marL="342900" lvl="0" indent="-304800" algn="l" rtl="0">
              <a:lnSpc>
                <a:spcPct val="115000"/>
              </a:lnSpc>
              <a:spcBef>
                <a:spcPts val="0"/>
              </a:spcBef>
              <a:spcAft>
                <a:spcPts val="0"/>
              </a:spcAft>
              <a:buSzPts val="1800"/>
              <a:buChar char="❏"/>
            </a:pPr>
            <a:r>
              <a:rPr lang="en-US" sz="1800" dirty="0"/>
              <a:t>Create brand recognition, awareness, and authority</a:t>
            </a:r>
            <a:endParaRPr sz="1800" dirty="0"/>
          </a:p>
          <a:p>
            <a:pPr marL="342900" lvl="0" indent="-304800" algn="l" rtl="0">
              <a:lnSpc>
                <a:spcPct val="115000"/>
              </a:lnSpc>
              <a:spcBef>
                <a:spcPts val="408"/>
              </a:spcBef>
              <a:spcAft>
                <a:spcPts val="0"/>
              </a:spcAft>
              <a:buSzPts val="1800"/>
              <a:buChar char="❏"/>
            </a:pPr>
            <a:r>
              <a:rPr lang="en-US" sz="1800" dirty="0"/>
              <a:t>Grow a community around a topic you are passionate about?</a:t>
            </a:r>
            <a:endParaRPr sz="1800" dirty="0"/>
          </a:p>
          <a:p>
            <a:pPr marL="342900" lvl="0" indent="-304800" algn="l" rtl="0">
              <a:lnSpc>
                <a:spcPct val="115000"/>
              </a:lnSpc>
              <a:spcBef>
                <a:spcPts val="408"/>
              </a:spcBef>
              <a:spcAft>
                <a:spcPts val="0"/>
              </a:spcAft>
              <a:buSzPts val="1800"/>
              <a:buChar char="❏"/>
            </a:pPr>
            <a:r>
              <a:rPr lang="en-US" sz="1800" dirty="0"/>
              <a:t>Establish thought leadership and authority in your industry or area?</a:t>
            </a:r>
            <a:endParaRPr sz="1800" dirty="0"/>
          </a:p>
          <a:p>
            <a:pPr marL="342900" lvl="0" indent="-316230" algn="l" rtl="0">
              <a:lnSpc>
                <a:spcPct val="115000"/>
              </a:lnSpc>
              <a:spcBef>
                <a:spcPts val="444"/>
              </a:spcBef>
              <a:spcAft>
                <a:spcPts val="0"/>
              </a:spcAft>
              <a:buSzPts val="1800"/>
              <a:buChar char="❏"/>
            </a:pPr>
            <a:r>
              <a:rPr lang="en-US" sz="1800" dirty="0"/>
              <a:t>Learn how your community interacts online</a:t>
            </a:r>
            <a:endParaRPr sz="1800" dirty="0"/>
          </a:p>
          <a:p>
            <a:pPr marL="342900" lvl="0" indent="-316230" algn="l" rtl="0">
              <a:lnSpc>
                <a:spcPct val="115000"/>
              </a:lnSpc>
              <a:spcBef>
                <a:spcPts val="444"/>
              </a:spcBef>
              <a:spcAft>
                <a:spcPts val="0"/>
              </a:spcAft>
              <a:buSzPts val="1800"/>
              <a:buChar char="❏"/>
            </a:pPr>
            <a:r>
              <a:rPr lang="en-US" sz="1800" dirty="0"/>
              <a:t>Tell your brand story and promote your products and events</a:t>
            </a:r>
            <a:endParaRPr sz="1800" dirty="0"/>
          </a:p>
          <a:p>
            <a:pPr marL="342900" lvl="0" indent="-316230" algn="l" rtl="0">
              <a:lnSpc>
                <a:spcPct val="115000"/>
              </a:lnSpc>
              <a:spcBef>
                <a:spcPts val="444"/>
              </a:spcBef>
              <a:spcAft>
                <a:spcPts val="0"/>
              </a:spcAft>
              <a:buSzPts val="1800"/>
              <a:buChar char="❏"/>
            </a:pPr>
            <a:r>
              <a:rPr lang="en-US" sz="1800" dirty="0"/>
              <a:t>Provide customer service</a:t>
            </a:r>
            <a:endParaRPr sz="1800" dirty="0"/>
          </a:p>
          <a:p>
            <a:pPr marL="342900" lvl="0" indent="-316230" algn="l" rtl="0">
              <a:lnSpc>
                <a:spcPct val="115000"/>
              </a:lnSpc>
              <a:spcBef>
                <a:spcPts val="444"/>
              </a:spcBef>
              <a:spcAft>
                <a:spcPts val="0"/>
              </a:spcAft>
              <a:buSzPts val="1800"/>
              <a:buChar char="❏"/>
            </a:pPr>
            <a:r>
              <a:rPr lang="en-US" sz="1800" dirty="0"/>
              <a:t>Drive traffic to your website</a:t>
            </a:r>
            <a:endParaRPr sz="1800" dirty="0"/>
          </a:p>
          <a:p>
            <a:pPr marL="342900" lvl="0" indent="-316230" algn="l" rtl="0">
              <a:lnSpc>
                <a:spcPct val="115000"/>
              </a:lnSpc>
              <a:spcBef>
                <a:spcPts val="444"/>
              </a:spcBef>
              <a:spcAft>
                <a:spcPts val="0"/>
              </a:spcAft>
              <a:buSzPts val="1800"/>
              <a:buChar char="❏"/>
            </a:pPr>
            <a:r>
              <a:rPr lang="en-US" sz="1800" dirty="0"/>
              <a:t>Build your marketing list</a:t>
            </a:r>
            <a:endParaRPr sz="1800" dirty="0"/>
          </a:p>
          <a:p>
            <a:pPr marL="342900" lvl="0" indent="-201930" algn="l" rtl="0">
              <a:lnSpc>
                <a:spcPct val="115000"/>
              </a:lnSpc>
              <a:spcBef>
                <a:spcPts val="444"/>
              </a:spcBef>
              <a:spcAft>
                <a:spcPts val="0"/>
              </a:spcAft>
              <a:buClr>
                <a:schemeClr val="dk1"/>
              </a:buClr>
              <a:buSzPts val="2400"/>
              <a:buNone/>
            </a:pPr>
            <a:endParaRPr sz="1800" dirty="0"/>
          </a:p>
          <a:p>
            <a:pPr marL="342900" lvl="0" indent="-201930" algn="l" rtl="0">
              <a:lnSpc>
                <a:spcPct val="100000"/>
              </a:lnSpc>
              <a:spcBef>
                <a:spcPts val="444"/>
              </a:spcBef>
              <a:spcAft>
                <a:spcPts val="0"/>
              </a:spcAft>
              <a:buClr>
                <a:schemeClr val="dk1"/>
              </a:buClr>
              <a:buSzPts val="2400"/>
              <a:buNone/>
            </a:pPr>
            <a:endParaRPr sz="1800" dirty="0"/>
          </a:p>
          <a:p>
            <a:pPr marL="0" lvl="0" indent="0" algn="l" rtl="0">
              <a:lnSpc>
                <a:spcPct val="100000"/>
              </a:lnSpc>
              <a:spcBef>
                <a:spcPts val="444"/>
              </a:spcBef>
              <a:spcAft>
                <a:spcPts val="0"/>
              </a:spcAft>
              <a:buClr>
                <a:schemeClr val="dk1"/>
              </a:buClr>
              <a:buSzPts val="2400"/>
              <a:buNone/>
            </a:pPr>
            <a:endParaRPr sz="1800" dirty="0"/>
          </a:p>
        </p:txBody>
      </p:sp>
      <p:sp>
        <p:nvSpPr>
          <p:cNvPr id="259" name="Google Shape;259;g2cdb6de9cef_2_40"/>
          <p:cNvSpPr/>
          <p:nvPr/>
        </p:nvSpPr>
        <p:spPr>
          <a:xfrm>
            <a:off x="5638250" y="1882125"/>
            <a:ext cx="3005100" cy="3626700"/>
          </a:xfrm>
          <a:prstGeom prst="rect">
            <a:avLst/>
          </a:prstGeom>
          <a:solidFill>
            <a:srgbClr val="6D9EEB"/>
          </a:solidFill>
          <a:ln w="9525" cap="flat" cmpd="sng">
            <a:solidFill>
              <a:schemeClr val="dk2"/>
            </a:solidFill>
            <a:prstDash val="solid"/>
            <a:round/>
            <a:headEnd type="none" w="sm" len="sm"/>
            <a:tailEnd type="none" w="sm" len="sm"/>
          </a:ln>
          <a:effectLst>
            <a:outerShdw dist="247650" dir="8220000" algn="bl" rotWithShape="0">
              <a:schemeClr val="lt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260" name="Google Shape;260;g2cdb6de9cef_2_40"/>
          <p:cNvSpPr txBox="1">
            <a:spLocks noGrp="1"/>
          </p:cNvSpPr>
          <p:nvPr>
            <p:ph type="body" idx="1"/>
          </p:nvPr>
        </p:nvSpPr>
        <p:spPr>
          <a:xfrm>
            <a:off x="5832125" y="2059825"/>
            <a:ext cx="2637600" cy="3304200"/>
          </a:xfrm>
          <a:prstGeom prst="rect">
            <a:avLst/>
          </a:prstGeom>
          <a:noFill/>
          <a:ln>
            <a:noFill/>
          </a:ln>
        </p:spPr>
        <p:txBody>
          <a:bodyPr spcFirstLastPara="1" wrap="square" lIns="91425" tIns="45700" rIns="91425" bIns="45700" anchor="b" anchorCtr="0">
            <a:normAutofit fontScale="25000" lnSpcReduction="10000"/>
          </a:bodyPr>
          <a:lstStyle/>
          <a:p>
            <a:pPr marL="0" lvl="0" indent="0" algn="ctr" rtl="0">
              <a:lnSpc>
                <a:spcPct val="150000"/>
              </a:lnSpc>
              <a:spcBef>
                <a:spcPts val="0"/>
              </a:spcBef>
              <a:spcAft>
                <a:spcPts val="0"/>
              </a:spcAft>
              <a:buClr>
                <a:srgbClr val="254061"/>
              </a:buClr>
              <a:buSzPct val="26086"/>
              <a:buNone/>
            </a:pPr>
            <a:r>
              <a:rPr lang="en-US" sz="9200" b="0" i="1" dirty="0">
                <a:solidFill>
                  <a:schemeClr val="lt1"/>
                </a:solidFill>
                <a:latin typeface="Arial"/>
                <a:ea typeface="Arial"/>
                <a:cs typeface="Arial"/>
                <a:sym typeface="Arial"/>
              </a:rPr>
              <a:t>55% of consumers discover new brands / establishments first through social media</a:t>
            </a:r>
            <a:r>
              <a:rPr lang="en-US" sz="9200" b="0" dirty="0">
                <a:solidFill>
                  <a:schemeClr val="lt1"/>
                </a:solidFill>
                <a:latin typeface="Arial"/>
                <a:ea typeface="Arial"/>
                <a:cs typeface="Arial"/>
                <a:sym typeface="Arial"/>
              </a:rPr>
              <a:t> </a:t>
            </a:r>
            <a:endParaRPr sz="9200" b="0" dirty="0">
              <a:solidFill>
                <a:schemeClr val="lt1"/>
              </a:solidFill>
              <a:latin typeface="Arial"/>
              <a:ea typeface="Arial"/>
              <a:cs typeface="Arial"/>
              <a:sym typeface="Arial"/>
            </a:endParaRPr>
          </a:p>
          <a:p>
            <a:pPr marL="0" lvl="0" indent="0" algn="l" rtl="0">
              <a:spcBef>
                <a:spcPts val="0"/>
              </a:spcBef>
              <a:spcAft>
                <a:spcPts val="0"/>
              </a:spcAft>
              <a:buClr>
                <a:srgbClr val="254061"/>
              </a:buClr>
              <a:buSzPct val="100000"/>
              <a:buNone/>
            </a:pPr>
            <a:r>
              <a:rPr lang="en-US" b="0" dirty="0">
                <a:solidFill>
                  <a:srgbClr val="254061"/>
                </a:solidFill>
              </a:rPr>
              <a:t> </a:t>
            </a:r>
            <a:endParaRPr b="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7"/>
          <p:cNvSpPr txBox="1">
            <a:spLocks noGrp="1"/>
          </p:cNvSpPr>
          <p:nvPr>
            <p:ph type="body" idx="4"/>
          </p:nvPr>
        </p:nvSpPr>
        <p:spPr>
          <a:xfrm>
            <a:off x="457200" y="1483880"/>
            <a:ext cx="8323200" cy="44118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spcBef>
                <a:spcPts val="0"/>
              </a:spcBef>
              <a:spcAft>
                <a:spcPts val="0"/>
              </a:spcAft>
              <a:buNone/>
            </a:pPr>
            <a:endParaRPr sz="4000" b="1" dirty="0"/>
          </a:p>
          <a:p>
            <a:pPr marL="0" lvl="0" indent="0" algn="l" rtl="0">
              <a:spcBef>
                <a:spcPts val="0"/>
              </a:spcBef>
              <a:spcAft>
                <a:spcPts val="0"/>
              </a:spcAft>
              <a:buNone/>
            </a:pPr>
            <a:endParaRPr sz="5600" b="1" dirty="0"/>
          </a:p>
          <a:p>
            <a:pPr marL="342900" lvl="0" indent="-279400" algn="l" rtl="0">
              <a:spcBef>
                <a:spcPts val="0"/>
              </a:spcBef>
              <a:spcAft>
                <a:spcPts val="0"/>
              </a:spcAft>
              <a:buSzPct val="100000"/>
              <a:buChar char="❏"/>
            </a:pPr>
            <a:r>
              <a:rPr lang="en-US" sz="5600" dirty="0"/>
              <a:t>List all existing social media properties and everyone that has access to them?  Are all using strong passwords? When were they changed last?</a:t>
            </a:r>
            <a:endParaRPr sz="5600" dirty="0"/>
          </a:p>
          <a:p>
            <a:pPr marL="0" lvl="0" indent="0" algn="l" rtl="0">
              <a:spcBef>
                <a:spcPts val="0"/>
              </a:spcBef>
              <a:spcAft>
                <a:spcPts val="0"/>
              </a:spcAft>
              <a:buNone/>
            </a:pPr>
            <a:endParaRPr sz="4000" dirty="0"/>
          </a:p>
          <a:p>
            <a:pPr marL="342900" lvl="0" indent="-290830" algn="l" rtl="0">
              <a:spcBef>
                <a:spcPts val="444"/>
              </a:spcBef>
              <a:spcAft>
                <a:spcPts val="0"/>
              </a:spcAft>
              <a:buClr>
                <a:schemeClr val="dk1"/>
              </a:buClr>
              <a:buSzPct val="100000"/>
              <a:buChar char="❏"/>
            </a:pPr>
            <a:r>
              <a:rPr lang="en-US" sz="5600" dirty="0"/>
              <a:t>Do a manual search inside each platform to see if additional properties exist that you weren’t aware of.  This is more common than you might think</a:t>
            </a:r>
            <a:endParaRPr sz="5600" dirty="0"/>
          </a:p>
          <a:p>
            <a:pPr marL="342900" lvl="0" indent="0" algn="l" rtl="0">
              <a:spcBef>
                <a:spcPts val="444"/>
              </a:spcBef>
              <a:spcAft>
                <a:spcPts val="0"/>
              </a:spcAft>
              <a:buNone/>
            </a:pPr>
            <a:endParaRPr sz="4000" dirty="0"/>
          </a:p>
          <a:p>
            <a:pPr marL="342900" lvl="0" indent="-290830" algn="l" rtl="0">
              <a:spcBef>
                <a:spcPts val="444"/>
              </a:spcBef>
              <a:spcAft>
                <a:spcPts val="0"/>
              </a:spcAft>
              <a:buClr>
                <a:schemeClr val="dk1"/>
              </a:buClr>
              <a:buSzPct val="100000"/>
              <a:buChar char="❏"/>
            </a:pPr>
            <a:r>
              <a:rPr lang="en-US" sz="5600" dirty="0"/>
              <a:t>Are Business Managers &amp; Advertising Accounts set up? Who owns them? Are your Pages associated with them exclusively?  List all people that have access and the levels assigned to each.  Review any credit cards associated with the accounts, are they current? </a:t>
            </a:r>
            <a:endParaRPr sz="5600" dirty="0"/>
          </a:p>
          <a:p>
            <a:pPr marL="342900" lvl="0" indent="0" algn="l" rtl="0">
              <a:spcBef>
                <a:spcPts val="444"/>
              </a:spcBef>
              <a:spcAft>
                <a:spcPts val="0"/>
              </a:spcAft>
              <a:buNone/>
            </a:pPr>
            <a:endParaRPr sz="4000" dirty="0"/>
          </a:p>
          <a:p>
            <a:pPr marL="342900" lvl="0" indent="-290830" algn="l" rtl="0">
              <a:spcBef>
                <a:spcPts val="444"/>
              </a:spcBef>
              <a:spcAft>
                <a:spcPts val="0"/>
              </a:spcAft>
              <a:buClr>
                <a:schemeClr val="dk1"/>
              </a:buClr>
              <a:buSzPct val="100000"/>
              <a:buChar char="❏"/>
            </a:pPr>
            <a:r>
              <a:rPr lang="en-US" sz="5600" dirty="0"/>
              <a:t>Are pixels and Conversion APIs in place on your website? What Custom Conversions are set up? </a:t>
            </a:r>
            <a:endParaRPr sz="5600" dirty="0"/>
          </a:p>
          <a:p>
            <a:pPr marL="0" lvl="0" indent="0" algn="l" rtl="0">
              <a:spcBef>
                <a:spcPts val="444"/>
              </a:spcBef>
              <a:spcAft>
                <a:spcPts val="0"/>
              </a:spcAft>
              <a:buNone/>
            </a:pPr>
            <a:endParaRPr sz="4000" dirty="0"/>
          </a:p>
          <a:p>
            <a:pPr marL="342900" lvl="0" indent="-290830" algn="l" rtl="0">
              <a:spcBef>
                <a:spcPts val="444"/>
              </a:spcBef>
              <a:spcAft>
                <a:spcPts val="0"/>
              </a:spcAft>
              <a:buClr>
                <a:schemeClr val="dk1"/>
              </a:buClr>
              <a:buSzPct val="100000"/>
              <a:buChar char="❏"/>
            </a:pPr>
            <a:r>
              <a:rPr lang="en-US" sz="5600" dirty="0"/>
              <a:t>Review existing posts (and ad history if applicable) on each platform.  Do you have content that can be repurposed?  List the types of content and how each has performed.</a:t>
            </a:r>
            <a:endParaRPr sz="5600" dirty="0"/>
          </a:p>
          <a:p>
            <a:pPr marL="0" lvl="0" indent="0" algn="l" rtl="0">
              <a:spcBef>
                <a:spcPts val="444"/>
              </a:spcBef>
              <a:spcAft>
                <a:spcPts val="0"/>
              </a:spcAft>
              <a:buNone/>
            </a:pPr>
            <a:endParaRPr sz="4000" dirty="0"/>
          </a:p>
          <a:p>
            <a:pPr marL="342900" lvl="0" indent="-290830" algn="l" rtl="0">
              <a:spcBef>
                <a:spcPts val="444"/>
              </a:spcBef>
              <a:spcAft>
                <a:spcPts val="0"/>
              </a:spcAft>
              <a:buClr>
                <a:schemeClr val="dk1"/>
              </a:buClr>
              <a:buSzPct val="100000"/>
              <a:buChar char="❏"/>
            </a:pPr>
            <a:r>
              <a:rPr lang="en-US" sz="5600" dirty="0"/>
              <a:t>Review the consistency of posts and ads.  Were there certain days / times that performed better than others?</a:t>
            </a:r>
            <a:endParaRPr sz="5600" dirty="0"/>
          </a:p>
          <a:p>
            <a:pPr marL="342900" lvl="0" indent="0" algn="l" rtl="0">
              <a:spcBef>
                <a:spcPts val="444"/>
              </a:spcBef>
              <a:spcAft>
                <a:spcPts val="0"/>
              </a:spcAft>
              <a:buNone/>
            </a:pPr>
            <a:endParaRPr sz="4000" dirty="0"/>
          </a:p>
          <a:p>
            <a:pPr marL="342900" lvl="0" indent="-290830" algn="l" rtl="0">
              <a:spcBef>
                <a:spcPts val="444"/>
              </a:spcBef>
              <a:spcAft>
                <a:spcPts val="0"/>
              </a:spcAft>
              <a:buClr>
                <a:schemeClr val="dk1"/>
              </a:buClr>
              <a:buSzPct val="100000"/>
              <a:buChar char="❏"/>
            </a:pPr>
            <a:r>
              <a:rPr lang="en-US" sz="5600" dirty="0"/>
              <a:t>Review your existing followers - define demographics.  Are certain people engaging with your posts often? </a:t>
            </a:r>
            <a:endParaRPr sz="5600" dirty="0"/>
          </a:p>
          <a:p>
            <a:pPr marL="342900" lvl="0" indent="0" algn="l" rtl="0">
              <a:spcBef>
                <a:spcPts val="444"/>
              </a:spcBef>
              <a:spcAft>
                <a:spcPts val="0"/>
              </a:spcAft>
              <a:buNone/>
            </a:pPr>
            <a:endParaRPr sz="4000" dirty="0"/>
          </a:p>
          <a:p>
            <a:pPr marL="342900" lvl="0" indent="-278130" algn="l" rtl="0">
              <a:spcBef>
                <a:spcPts val="444"/>
              </a:spcBef>
              <a:spcAft>
                <a:spcPts val="0"/>
              </a:spcAft>
              <a:buClr>
                <a:schemeClr val="dk1"/>
              </a:buClr>
              <a:buSzPct val="85714"/>
              <a:buChar char="❏"/>
            </a:pPr>
            <a:r>
              <a:rPr lang="en-US" sz="5600" dirty="0"/>
              <a:t>Review the engagement your brand participates in.  Does your brand comment, share, like, follow, promote other accounts?</a:t>
            </a:r>
            <a:r>
              <a:rPr lang="en-US" sz="4800" dirty="0"/>
              <a:t>  </a:t>
            </a:r>
            <a:endParaRPr sz="4800" dirty="0"/>
          </a:p>
          <a:p>
            <a:pPr marL="342900" lvl="0" indent="-201930" algn="l" rtl="0">
              <a:spcBef>
                <a:spcPts val="444"/>
              </a:spcBef>
              <a:spcAft>
                <a:spcPts val="0"/>
              </a:spcAft>
              <a:buClr>
                <a:schemeClr val="dk1"/>
              </a:buClr>
              <a:buSzPct val="100000"/>
              <a:buNone/>
            </a:pPr>
            <a:endParaRPr dirty="0"/>
          </a:p>
          <a:p>
            <a:pPr marL="342900" lvl="0" indent="-201930" algn="l" rtl="0">
              <a:spcBef>
                <a:spcPts val="444"/>
              </a:spcBef>
              <a:spcAft>
                <a:spcPts val="0"/>
              </a:spcAft>
              <a:buClr>
                <a:schemeClr val="dk1"/>
              </a:buClr>
              <a:buSzPct val="100000"/>
              <a:buNone/>
            </a:pPr>
            <a:endParaRPr dirty="0"/>
          </a:p>
          <a:p>
            <a:pPr marL="0" lvl="0" indent="0" algn="l" rtl="0">
              <a:spcBef>
                <a:spcPts val="444"/>
              </a:spcBef>
              <a:spcAft>
                <a:spcPts val="0"/>
              </a:spcAft>
              <a:buClr>
                <a:schemeClr val="dk1"/>
              </a:buClr>
              <a:buSzPct val="100000"/>
              <a:buNone/>
            </a:pPr>
            <a:endParaRPr dirty="0"/>
          </a:p>
        </p:txBody>
      </p:sp>
      <p:sp>
        <p:nvSpPr>
          <p:cNvPr id="266" name="Google Shape;266;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SOCIAL MEDIA STRATEGY</a:t>
            </a:r>
            <a:endParaRPr dirty="0"/>
          </a:p>
        </p:txBody>
      </p:sp>
      <p:sp>
        <p:nvSpPr>
          <p:cNvPr id="267" name="Google Shape;267;p17"/>
          <p:cNvSpPr txBox="1">
            <a:spLocks noGrp="1"/>
          </p:cNvSpPr>
          <p:nvPr>
            <p:ph type="body" idx="1"/>
          </p:nvPr>
        </p:nvSpPr>
        <p:spPr>
          <a:xfrm>
            <a:off x="457200" y="1077913"/>
            <a:ext cx="40401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r>
              <a:rPr lang="en-US" b="0" dirty="0">
                <a:solidFill>
                  <a:srgbClr val="254061"/>
                </a:solidFill>
              </a:rPr>
              <a:t>It Starts With An Audit</a:t>
            </a:r>
            <a:endParaRPr b="0" dirty="0">
              <a:solidFill>
                <a:srgbClr val="25406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1"/>
          <p:cNvSpPr txBox="1">
            <a:spLocks noGrp="1"/>
          </p:cNvSpPr>
          <p:nvPr>
            <p:ph type="body" idx="4"/>
          </p:nvPr>
        </p:nvSpPr>
        <p:spPr>
          <a:xfrm>
            <a:off x="457200" y="1741900"/>
            <a:ext cx="5271600" cy="45069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15000"/>
              </a:lnSpc>
              <a:spcBef>
                <a:spcPts val="0"/>
              </a:spcBef>
              <a:spcAft>
                <a:spcPts val="0"/>
              </a:spcAft>
              <a:buClr>
                <a:schemeClr val="dk1"/>
              </a:buClr>
              <a:buSzPct val="86841"/>
              <a:buNone/>
            </a:pPr>
            <a:r>
              <a:rPr lang="en-US" sz="2763" dirty="0"/>
              <a:t>Visitor Centers and DMOs likely have several audiences to identify including:</a:t>
            </a:r>
            <a:endParaRPr sz="2763" dirty="0"/>
          </a:p>
          <a:p>
            <a:pPr marL="0" lvl="0" indent="0" algn="l" rtl="0">
              <a:spcBef>
                <a:spcPts val="0"/>
              </a:spcBef>
              <a:spcAft>
                <a:spcPts val="0"/>
              </a:spcAft>
              <a:buClr>
                <a:schemeClr val="dk1"/>
              </a:buClr>
              <a:buSzPct val="86841"/>
              <a:buNone/>
            </a:pPr>
            <a:endParaRPr sz="2763" dirty="0"/>
          </a:p>
          <a:p>
            <a:pPr marL="342900" lvl="0" indent="-287020" algn="l" rtl="0">
              <a:lnSpc>
                <a:spcPct val="115000"/>
              </a:lnSpc>
              <a:spcBef>
                <a:spcPts val="408"/>
              </a:spcBef>
              <a:spcAft>
                <a:spcPts val="0"/>
              </a:spcAft>
              <a:buSzPct val="100000"/>
              <a:buChar char="•"/>
            </a:pPr>
            <a:r>
              <a:rPr lang="en-US" sz="2763" dirty="0"/>
              <a:t>Businesses like local hotels, restaurants, festivals, and retail establishments to promote</a:t>
            </a:r>
            <a:endParaRPr sz="2763" dirty="0"/>
          </a:p>
          <a:p>
            <a:pPr marL="342900" lvl="0" indent="-309880" algn="l" rtl="0">
              <a:lnSpc>
                <a:spcPct val="115000"/>
              </a:lnSpc>
              <a:spcBef>
                <a:spcPts val="408"/>
              </a:spcBef>
              <a:spcAft>
                <a:spcPts val="0"/>
              </a:spcAft>
              <a:buClr>
                <a:schemeClr val="dk1"/>
              </a:buClr>
              <a:buSzPct val="100000"/>
              <a:buChar char="•"/>
            </a:pPr>
            <a:r>
              <a:rPr lang="en-US" sz="2763" dirty="0"/>
              <a:t>Local communities to build and nurture that will help promote events, establishments, and I community interest </a:t>
            </a:r>
            <a:endParaRPr sz="2763" dirty="0"/>
          </a:p>
          <a:p>
            <a:pPr marL="342900" lvl="0" indent="-309880" algn="l" rtl="0">
              <a:lnSpc>
                <a:spcPct val="115000"/>
              </a:lnSpc>
              <a:spcBef>
                <a:spcPts val="408"/>
              </a:spcBef>
              <a:spcAft>
                <a:spcPts val="0"/>
              </a:spcAft>
              <a:buClr>
                <a:schemeClr val="dk1"/>
              </a:buClr>
              <a:buSzPct val="100000"/>
              <a:buChar char="•"/>
            </a:pPr>
            <a:r>
              <a:rPr lang="en-US" sz="2763" dirty="0"/>
              <a:t>Newcomers that will be coming to the area to establish trust and credibility with</a:t>
            </a:r>
            <a:endParaRPr sz="2763" dirty="0"/>
          </a:p>
          <a:p>
            <a:pPr marL="342900" lvl="0" indent="-309880" algn="l" rtl="0">
              <a:lnSpc>
                <a:spcPct val="115000"/>
              </a:lnSpc>
              <a:spcBef>
                <a:spcPts val="408"/>
              </a:spcBef>
              <a:spcAft>
                <a:spcPts val="0"/>
              </a:spcAft>
              <a:buClr>
                <a:schemeClr val="dk1"/>
              </a:buClr>
              <a:buSzPct val="100000"/>
              <a:buChar char="•"/>
            </a:pPr>
            <a:r>
              <a:rPr lang="en-US" sz="2763" dirty="0"/>
              <a:t>Consider your area features:  Are you known for resorts? Diversity? Food experiences? College town? Medical campuses?</a:t>
            </a:r>
            <a:endParaRPr sz="2763" dirty="0"/>
          </a:p>
          <a:p>
            <a:pPr marL="342900" lvl="0" indent="-309880" algn="l" rtl="0">
              <a:lnSpc>
                <a:spcPct val="115000"/>
              </a:lnSpc>
              <a:spcBef>
                <a:spcPts val="408"/>
              </a:spcBef>
              <a:spcAft>
                <a:spcPts val="0"/>
              </a:spcAft>
              <a:buSzPct val="100000"/>
              <a:buChar char="•"/>
            </a:pPr>
            <a:r>
              <a:rPr lang="en-US" sz="2763" dirty="0"/>
              <a:t>Learn the types of content that each group wants to see and will be most useful to them; pair that with the types of content that each platform gives the best visibility to</a:t>
            </a:r>
            <a:endParaRPr sz="2763" dirty="0"/>
          </a:p>
          <a:p>
            <a:pPr marL="342900" lvl="0" indent="-213359" algn="l" rtl="0">
              <a:lnSpc>
                <a:spcPct val="115000"/>
              </a:lnSpc>
              <a:spcBef>
                <a:spcPts val="408"/>
              </a:spcBef>
              <a:spcAft>
                <a:spcPts val="0"/>
              </a:spcAft>
              <a:buClr>
                <a:schemeClr val="dk1"/>
              </a:buClr>
              <a:buSzPct val="100000"/>
              <a:buNone/>
            </a:pPr>
            <a:endParaRPr dirty="0"/>
          </a:p>
          <a:p>
            <a:pPr marL="342900" lvl="0" indent="-213359" algn="l" rtl="0">
              <a:spcBef>
                <a:spcPts val="408"/>
              </a:spcBef>
              <a:spcAft>
                <a:spcPts val="0"/>
              </a:spcAft>
              <a:buClr>
                <a:schemeClr val="dk1"/>
              </a:buClr>
              <a:buSzPct val="100000"/>
              <a:buNone/>
            </a:pPr>
            <a:endParaRPr dirty="0"/>
          </a:p>
          <a:p>
            <a:pPr marL="0" lvl="0" indent="0" algn="l" rtl="0">
              <a:spcBef>
                <a:spcPts val="408"/>
              </a:spcBef>
              <a:spcAft>
                <a:spcPts val="0"/>
              </a:spcAft>
              <a:buClr>
                <a:schemeClr val="dk1"/>
              </a:buClr>
              <a:buSzPct val="100000"/>
              <a:buNone/>
            </a:pPr>
            <a:endParaRPr dirty="0"/>
          </a:p>
        </p:txBody>
      </p:sp>
      <p:sp>
        <p:nvSpPr>
          <p:cNvPr id="273" name="Google Shape;273;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SOCIAL MEDIA</a:t>
            </a:r>
            <a:endParaRPr dirty="0"/>
          </a:p>
        </p:txBody>
      </p:sp>
      <p:pic>
        <p:nvPicPr>
          <p:cNvPr id="274" name="Google Shape;274;p21"/>
          <p:cNvPicPr preferRelativeResize="0"/>
          <p:nvPr/>
        </p:nvPicPr>
        <p:blipFill>
          <a:blip r:embed="rId3">
            <a:alphaModFix/>
          </a:blip>
          <a:stretch>
            <a:fillRect/>
          </a:stretch>
        </p:blipFill>
        <p:spPr>
          <a:xfrm>
            <a:off x="5881200" y="2111213"/>
            <a:ext cx="3110400" cy="3230544"/>
          </a:xfrm>
          <a:prstGeom prst="rect">
            <a:avLst/>
          </a:prstGeom>
          <a:noFill/>
          <a:ln>
            <a:noFill/>
          </a:ln>
        </p:spPr>
      </p:pic>
      <p:sp>
        <p:nvSpPr>
          <p:cNvPr id="275" name="Google Shape;275;p21"/>
          <p:cNvSpPr txBox="1">
            <a:spLocks noGrp="1"/>
          </p:cNvSpPr>
          <p:nvPr>
            <p:ph type="body" idx="1"/>
          </p:nvPr>
        </p:nvSpPr>
        <p:spPr>
          <a:xfrm>
            <a:off x="457200" y="1077913"/>
            <a:ext cx="40401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r>
              <a:rPr lang="en-US" b="0" dirty="0">
                <a:solidFill>
                  <a:srgbClr val="254061"/>
                </a:solidFill>
              </a:rPr>
              <a:t>Identify Your Audience Groups</a:t>
            </a:r>
            <a:endParaRPr b="0" dirty="0">
              <a:solidFill>
                <a:srgbClr val="25406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2"/>
          <p:cNvSpPr txBox="1">
            <a:spLocks noGrp="1"/>
          </p:cNvSpPr>
          <p:nvPr>
            <p:ph type="body" idx="4"/>
          </p:nvPr>
        </p:nvSpPr>
        <p:spPr>
          <a:xfrm>
            <a:off x="4572004" y="2014536"/>
            <a:ext cx="4041900" cy="4563000"/>
          </a:xfrm>
          <a:prstGeom prst="rect">
            <a:avLst/>
          </a:prstGeom>
          <a:noFill/>
          <a:ln>
            <a:noFill/>
          </a:ln>
        </p:spPr>
        <p:txBody>
          <a:bodyPr spcFirstLastPara="1" wrap="square" lIns="91425" tIns="45700" rIns="91425" bIns="45700" anchor="t" anchorCtr="0">
            <a:noAutofit/>
          </a:bodyPr>
          <a:lstStyle/>
          <a:p>
            <a:pPr marL="457200" lvl="0" indent="-336550" algn="l" rtl="0">
              <a:spcBef>
                <a:spcPts val="0"/>
              </a:spcBef>
              <a:spcAft>
                <a:spcPts val="0"/>
              </a:spcAft>
              <a:buSzPts val="1700"/>
              <a:buChar char="•"/>
            </a:pPr>
            <a:r>
              <a:rPr lang="en-US" sz="1700" dirty="0"/>
              <a:t>Plan for consistent posts each week</a:t>
            </a:r>
            <a:endParaRPr sz="1700" dirty="0"/>
          </a:p>
          <a:p>
            <a:pPr marL="457200" lvl="0" indent="-336550" algn="l" rtl="0">
              <a:spcBef>
                <a:spcPts val="0"/>
              </a:spcBef>
              <a:spcAft>
                <a:spcPts val="0"/>
              </a:spcAft>
              <a:buSzPts val="1700"/>
              <a:buChar char="•"/>
            </a:pPr>
            <a:r>
              <a:rPr lang="en-US" sz="1700" dirty="0"/>
              <a:t>Provide value for the community you are building</a:t>
            </a:r>
            <a:endParaRPr sz="1700" dirty="0"/>
          </a:p>
          <a:p>
            <a:pPr marL="457200" lvl="0" indent="-336550" algn="l" rtl="0">
              <a:spcBef>
                <a:spcPts val="0"/>
              </a:spcBef>
              <a:spcAft>
                <a:spcPts val="0"/>
              </a:spcAft>
              <a:buSzPts val="1700"/>
              <a:buChar char="•"/>
            </a:pPr>
            <a:r>
              <a:rPr lang="en-US" sz="1700" dirty="0"/>
              <a:t>Choose the social platforms that your audience groups active </a:t>
            </a:r>
            <a:endParaRPr sz="1700" dirty="0"/>
          </a:p>
          <a:p>
            <a:pPr marL="457200" lvl="0" indent="-336550" algn="l" rtl="0">
              <a:spcBef>
                <a:spcPts val="0"/>
              </a:spcBef>
              <a:spcAft>
                <a:spcPts val="0"/>
              </a:spcAft>
              <a:buSzPts val="1700"/>
              <a:buChar char="•"/>
            </a:pPr>
            <a:r>
              <a:rPr lang="en-US" sz="1700" dirty="0"/>
              <a:t>Vary the type of content you post to learn what your audience will engage with</a:t>
            </a:r>
            <a:endParaRPr sz="1700" dirty="0"/>
          </a:p>
          <a:p>
            <a:pPr marL="457200" lvl="0" indent="-336550" algn="l" rtl="0">
              <a:spcBef>
                <a:spcPts val="0"/>
              </a:spcBef>
              <a:spcAft>
                <a:spcPts val="0"/>
              </a:spcAft>
              <a:buSzPts val="1700"/>
              <a:buChar char="•"/>
            </a:pPr>
            <a:r>
              <a:rPr lang="en-US" sz="1700" dirty="0"/>
              <a:t>Scheduling posts is helpful, but don’t forget your own engagement and responding to comments and questions</a:t>
            </a:r>
            <a:endParaRPr sz="1700" dirty="0"/>
          </a:p>
          <a:p>
            <a:pPr marL="457200" lvl="0" indent="-336550" algn="l" rtl="0">
              <a:spcBef>
                <a:spcPts val="0"/>
              </a:spcBef>
              <a:spcAft>
                <a:spcPts val="0"/>
              </a:spcAft>
              <a:buSzPts val="1700"/>
              <a:buChar char="•"/>
            </a:pPr>
            <a:r>
              <a:rPr lang="en-US" sz="1700" dirty="0"/>
              <a:t>Video is currently the focus for most social platforms</a:t>
            </a:r>
            <a:endParaRPr sz="1700" dirty="0"/>
          </a:p>
          <a:p>
            <a:pPr marL="457200" lvl="0" indent="-336550" algn="l" rtl="0">
              <a:spcBef>
                <a:spcPts val="0"/>
              </a:spcBef>
              <a:spcAft>
                <a:spcPts val="0"/>
              </a:spcAft>
              <a:buSzPts val="1700"/>
              <a:buChar char="•"/>
            </a:pPr>
            <a:r>
              <a:rPr lang="en-US" sz="1700" dirty="0"/>
              <a:t>Look for opportunities to collaborate</a:t>
            </a:r>
            <a:endParaRPr sz="1700" dirty="0"/>
          </a:p>
          <a:p>
            <a:pPr marL="457200" lvl="0" indent="0" algn="l" rtl="0">
              <a:spcBef>
                <a:spcPts val="0"/>
              </a:spcBef>
              <a:spcAft>
                <a:spcPts val="0"/>
              </a:spcAft>
              <a:buNone/>
            </a:pPr>
            <a:endParaRPr sz="1700" dirty="0"/>
          </a:p>
          <a:p>
            <a:pPr marL="342900" marR="0" lvl="0" indent="-279400" algn="l" rtl="0">
              <a:spcBef>
                <a:spcPts val="0"/>
              </a:spcBef>
              <a:spcAft>
                <a:spcPts val="0"/>
              </a:spcAft>
              <a:buClr>
                <a:schemeClr val="dk1"/>
              </a:buClr>
              <a:buSzPts val="1818"/>
              <a:buFont typeface="Noto Sans Symbols"/>
              <a:buNone/>
            </a:pPr>
            <a:endParaRPr sz="1700" dirty="0"/>
          </a:p>
          <a:p>
            <a:pPr marL="342900" lvl="0" indent="-259080" algn="l" rtl="0">
              <a:spcBef>
                <a:spcPts val="264"/>
              </a:spcBef>
              <a:spcAft>
                <a:spcPts val="0"/>
              </a:spcAft>
              <a:buClr>
                <a:schemeClr val="dk1"/>
              </a:buClr>
              <a:buSzPts val="2400"/>
              <a:buNone/>
            </a:pPr>
            <a:endParaRPr sz="1700" dirty="0"/>
          </a:p>
          <a:p>
            <a:pPr marL="0" lvl="0" indent="0" algn="l" rtl="0">
              <a:spcBef>
                <a:spcPts val="264"/>
              </a:spcBef>
              <a:spcAft>
                <a:spcPts val="0"/>
              </a:spcAft>
              <a:buClr>
                <a:schemeClr val="dk1"/>
              </a:buClr>
              <a:buSzPts val="2400"/>
              <a:buNone/>
            </a:pPr>
            <a:endParaRPr sz="1700" dirty="0"/>
          </a:p>
        </p:txBody>
      </p:sp>
      <p:pic>
        <p:nvPicPr>
          <p:cNvPr id="281" name="Google Shape;281;p22" descr="Text, whiteboard&#10;&#10;Description automatically generated"/>
          <p:cNvPicPr preferRelativeResize="0"/>
          <p:nvPr/>
        </p:nvPicPr>
        <p:blipFill rotWithShape="1">
          <a:blip r:embed="rId3">
            <a:alphaModFix/>
          </a:blip>
          <a:srcRect/>
          <a:stretch/>
        </p:blipFill>
        <p:spPr>
          <a:xfrm>
            <a:off x="583936" y="2085250"/>
            <a:ext cx="3720718" cy="3720718"/>
          </a:xfrm>
          <a:prstGeom prst="rect">
            <a:avLst/>
          </a:prstGeom>
          <a:noFill/>
          <a:ln>
            <a:noFill/>
          </a:ln>
        </p:spPr>
      </p:pic>
      <p:sp>
        <p:nvSpPr>
          <p:cNvPr id="282" name="Google Shape;282;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SOCIAL MEDIA</a:t>
            </a:r>
            <a:endParaRPr dirty="0"/>
          </a:p>
        </p:txBody>
      </p:sp>
      <p:sp>
        <p:nvSpPr>
          <p:cNvPr id="283" name="Google Shape;283;p22"/>
          <p:cNvSpPr txBox="1">
            <a:spLocks noGrp="1"/>
          </p:cNvSpPr>
          <p:nvPr>
            <p:ph type="body" idx="1"/>
          </p:nvPr>
        </p:nvSpPr>
        <p:spPr>
          <a:xfrm>
            <a:off x="457200" y="1077925"/>
            <a:ext cx="4951200" cy="6399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220"/>
              <a:buNone/>
            </a:pPr>
            <a:r>
              <a:rPr lang="en-US" sz="2420" b="0" dirty="0">
                <a:solidFill>
                  <a:srgbClr val="254061"/>
                </a:solidFill>
              </a:rPr>
              <a:t>Plan and Schedule Your Content</a:t>
            </a:r>
            <a:endParaRPr sz="2420" b="0" dirty="0">
              <a:solidFill>
                <a:srgbClr val="25406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cdb6de9cef_3_26"/>
          <p:cNvSpPr txBox="1">
            <a:spLocks noGrp="1"/>
          </p:cNvSpPr>
          <p:nvPr>
            <p:ph type="title"/>
          </p:nvPr>
        </p:nvSpPr>
        <p:spPr>
          <a:xfrm>
            <a:off x="541200" y="1815000"/>
            <a:ext cx="4677000" cy="4243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254061"/>
              </a:buClr>
              <a:buSzPts val="1800"/>
              <a:buFont typeface="Calibri"/>
              <a:buNone/>
            </a:pPr>
            <a:r>
              <a:rPr lang="en-US" sz="1800" dirty="0">
                <a:solidFill>
                  <a:schemeClr val="dk1"/>
                </a:solidFill>
              </a:rPr>
              <a:t>Audience needs</a:t>
            </a:r>
            <a:endParaRPr sz="1800" dirty="0">
              <a:solidFill>
                <a:schemeClr val="dk1"/>
              </a:solidFill>
            </a:endParaRPr>
          </a:p>
          <a:p>
            <a:pPr marL="0" lvl="0" indent="0" algn="l" rtl="0">
              <a:spcBef>
                <a:spcPts val="0"/>
              </a:spcBef>
              <a:spcAft>
                <a:spcPts val="0"/>
              </a:spcAft>
              <a:buClr>
                <a:srgbClr val="254061"/>
              </a:buClr>
              <a:buSzPts val="1800"/>
              <a:buFont typeface="Calibri"/>
              <a:buNone/>
            </a:pPr>
            <a:endParaRPr sz="1800" dirty="0">
              <a:solidFill>
                <a:schemeClr val="dk1"/>
              </a:solidFill>
            </a:endParaRPr>
          </a:p>
          <a:p>
            <a:pPr marL="0" lvl="0" indent="0" algn="l" rtl="0">
              <a:spcBef>
                <a:spcPts val="0"/>
              </a:spcBef>
              <a:spcAft>
                <a:spcPts val="0"/>
              </a:spcAft>
              <a:buClr>
                <a:srgbClr val="254061"/>
              </a:buClr>
              <a:buSzPts val="1800"/>
              <a:buFont typeface="Calibri"/>
              <a:buNone/>
            </a:pPr>
            <a:r>
              <a:rPr lang="en-US" sz="1800" dirty="0">
                <a:solidFill>
                  <a:schemeClr val="dk1"/>
                </a:solidFill>
              </a:rPr>
              <a:t>Who will execute the platform tactics?</a:t>
            </a:r>
            <a:endParaRPr sz="1800" dirty="0">
              <a:solidFill>
                <a:schemeClr val="dk1"/>
              </a:solidFill>
            </a:endParaRPr>
          </a:p>
          <a:p>
            <a:pPr marL="0" lvl="0" indent="0" algn="l" rtl="0">
              <a:spcBef>
                <a:spcPts val="0"/>
              </a:spcBef>
              <a:spcAft>
                <a:spcPts val="0"/>
              </a:spcAft>
              <a:buClr>
                <a:srgbClr val="254061"/>
              </a:buClr>
              <a:buSzPts val="1800"/>
              <a:buFont typeface="Calibri"/>
              <a:buNone/>
            </a:pPr>
            <a:endParaRPr sz="1800" dirty="0">
              <a:solidFill>
                <a:schemeClr val="dk1"/>
              </a:solidFill>
            </a:endParaRPr>
          </a:p>
          <a:p>
            <a:pPr marL="0" lvl="0" indent="0" algn="l" rtl="0">
              <a:spcBef>
                <a:spcPts val="0"/>
              </a:spcBef>
              <a:spcAft>
                <a:spcPts val="0"/>
              </a:spcAft>
              <a:buClr>
                <a:srgbClr val="254061"/>
              </a:buClr>
              <a:buSzPts val="1800"/>
              <a:buFont typeface="Calibri"/>
              <a:buNone/>
            </a:pPr>
            <a:r>
              <a:rPr lang="en-US" sz="1800" dirty="0">
                <a:solidFill>
                  <a:schemeClr val="dk1"/>
                </a:solidFill>
              </a:rPr>
              <a:t>Time allotted for social content creation and community management</a:t>
            </a:r>
            <a:endParaRPr sz="1800" dirty="0">
              <a:solidFill>
                <a:schemeClr val="dk1"/>
              </a:solidFill>
            </a:endParaRPr>
          </a:p>
          <a:p>
            <a:pPr marL="0" lvl="0" indent="0" algn="l" rtl="0">
              <a:spcBef>
                <a:spcPts val="0"/>
              </a:spcBef>
              <a:spcAft>
                <a:spcPts val="0"/>
              </a:spcAft>
              <a:buClr>
                <a:srgbClr val="254061"/>
              </a:buClr>
              <a:buSzPts val="1800"/>
              <a:buFont typeface="Calibri"/>
              <a:buNone/>
            </a:pPr>
            <a:endParaRPr sz="1800" dirty="0">
              <a:solidFill>
                <a:schemeClr val="dk1"/>
              </a:solidFill>
            </a:endParaRPr>
          </a:p>
          <a:p>
            <a:pPr marL="0" lvl="0" indent="0" algn="l" rtl="0">
              <a:spcBef>
                <a:spcPts val="0"/>
              </a:spcBef>
              <a:spcAft>
                <a:spcPts val="0"/>
              </a:spcAft>
              <a:buClr>
                <a:srgbClr val="254061"/>
              </a:buClr>
              <a:buSzPts val="1800"/>
              <a:buFont typeface="Calibri"/>
              <a:buNone/>
            </a:pPr>
            <a:r>
              <a:rPr lang="en-US" sz="1800" dirty="0">
                <a:solidFill>
                  <a:schemeClr val="dk1"/>
                </a:solidFill>
              </a:rPr>
              <a:t>Expertise in graphic and video creation:  in-house or outsourced?</a:t>
            </a:r>
            <a:endParaRPr sz="1800" dirty="0">
              <a:solidFill>
                <a:schemeClr val="dk1"/>
              </a:solidFill>
            </a:endParaRPr>
          </a:p>
          <a:p>
            <a:pPr marL="0" lvl="0" indent="0" algn="l" rtl="0">
              <a:spcBef>
                <a:spcPts val="0"/>
              </a:spcBef>
              <a:spcAft>
                <a:spcPts val="0"/>
              </a:spcAft>
              <a:buClr>
                <a:srgbClr val="254061"/>
              </a:buClr>
              <a:buSzPts val="1800"/>
              <a:buFont typeface="Calibri"/>
              <a:buNone/>
            </a:pPr>
            <a:endParaRPr sz="1800" dirty="0">
              <a:solidFill>
                <a:schemeClr val="dk1"/>
              </a:solidFill>
            </a:endParaRPr>
          </a:p>
          <a:p>
            <a:pPr marL="0" lvl="0" indent="0" algn="l" rtl="0">
              <a:spcBef>
                <a:spcPts val="0"/>
              </a:spcBef>
              <a:spcAft>
                <a:spcPts val="0"/>
              </a:spcAft>
              <a:buClr>
                <a:srgbClr val="254061"/>
              </a:buClr>
              <a:buSzPts val="1800"/>
              <a:buFont typeface="Calibri"/>
              <a:buNone/>
            </a:pPr>
            <a:r>
              <a:rPr lang="en-US" sz="1800" dirty="0">
                <a:solidFill>
                  <a:schemeClr val="dk1"/>
                </a:solidFill>
              </a:rPr>
              <a:t>Budget available for strategy execution</a:t>
            </a:r>
            <a:endParaRPr sz="1800" dirty="0">
              <a:solidFill>
                <a:schemeClr val="dk1"/>
              </a:solidFill>
            </a:endParaRPr>
          </a:p>
          <a:p>
            <a:pPr marL="0" lvl="0" indent="0" algn="l" rtl="0">
              <a:spcBef>
                <a:spcPts val="0"/>
              </a:spcBef>
              <a:spcAft>
                <a:spcPts val="0"/>
              </a:spcAft>
              <a:buClr>
                <a:srgbClr val="254061"/>
              </a:buClr>
              <a:buSzPts val="1800"/>
              <a:buFont typeface="Calibri"/>
              <a:buNone/>
            </a:pPr>
            <a:endParaRPr sz="1800" dirty="0">
              <a:solidFill>
                <a:schemeClr val="dk1"/>
              </a:solidFill>
            </a:endParaRPr>
          </a:p>
          <a:p>
            <a:pPr marL="0" lvl="0" indent="0" algn="l" rtl="0">
              <a:spcBef>
                <a:spcPts val="0"/>
              </a:spcBef>
              <a:spcAft>
                <a:spcPts val="0"/>
              </a:spcAft>
              <a:buClr>
                <a:srgbClr val="254061"/>
              </a:buClr>
              <a:buSzPts val="1800"/>
              <a:buFont typeface="Calibri"/>
              <a:buNone/>
            </a:pPr>
            <a:r>
              <a:rPr lang="en-US" sz="1800" dirty="0">
                <a:solidFill>
                  <a:schemeClr val="dk1"/>
                </a:solidFill>
              </a:rPr>
              <a:t>Is there already a brand style-guide in place or does one need to be developed? </a:t>
            </a:r>
            <a:endParaRPr sz="1800" dirty="0">
              <a:solidFill>
                <a:schemeClr val="dk1"/>
              </a:solidFill>
            </a:endParaRPr>
          </a:p>
          <a:p>
            <a:pPr marL="0" lvl="0" indent="0" algn="l" rtl="0">
              <a:spcBef>
                <a:spcPts val="0"/>
              </a:spcBef>
              <a:spcAft>
                <a:spcPts val="0"/>
              </a:spcAft>
              <a:buClr>
                <a:srgbClr val="254061"/>
              </a:buClr>
              <a:buSzPts val="1800"/>
              <a:buFont typeface="Calibri"/>
              <a:buNone/>
            </a:pPr>
            <a:endParaRPr sz="1800" dirty="0">
              <a:solidFill>
                <a:schemeClr val="dk1"/>
              </a:solidFill>
            </a:endParaRPr>
          </a:p>
        </p:txBody>
      </p:sp>
      <p:sp>
        <p:nvSpPr>
          <p:cNvPr id="289" name="Google Shape;289;g2cdb6de9cef_3_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SOCIAL MEDIA</a:t>
            </a:r>
            <a:endParaRPr dirty="0"/>
          </a:p>
        </p:txBody>
      </p:sp>
      <p:pic>
        <p:nvPicPr>
          <p:cNvPr id="290" name="Google Shape;290;g2cdb6de9cef_3_26"/>
          <p:cNvPicPr preferRelativeResize="0"/>
          <p:nvPr/>
        </p:nvPicPr>
        <p:blipFill>
          <a:blip r:embed="rId3">
            <a:alphaModFix/>
          </a:blip>
          <a:stretch>
            <a:fillRect/>
          </a:stretch>
        </p:blipFill>
        <p:spPr>
          <a:xfrm>
            <a:off x="4881150" y="2263850"/>
            <a:ext cx="4028601" cy="2518175"/>
          </a:xfrm>
          <a:prstGeom prst="rect">
            <a:avLst/>
          </a:prstGeom>
          <a:noFill/>
          <a:ln>
            <a:noFill/>
          </a:ln>
        </p:spPr>
      </p:pic>
      <p:sp>
        <p:nvSpPr>
          <p:cNvPr id="291" name="Google Shape;291;g2cdb6de9cef_3_26"/>
          <p:cNvSpPr txBox="1">
            <a:spLocks noGrp="1"/>
          </p:cNvSpPr>
          <p:nvPr>
            <p:ph type="body" idx="1"/>
          </p:nvPr>
        </p:nvSpPr>
        <p:spPr>
          <a:xfrm>
            <a:off x="457200" y="1077925"/>
            <a:ext cx="78381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r>
              <a:rPr lang="en-US" b="0" dirty="0">
                <a:solidFill>
                  <a:srgbClr val="254061"/>
                </a:solidFill>
              </a:rPr>
              <a:t>Factors To Consider When Forming Your Strategy</a:t>
            </a:r>
            <a:endParaRPr b="0" dirty="0">
              <a:solidFill>
                <a:srgbClr val="25406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cdb6de9cef_3_18"/>
          <p:cNvSpPr txBox="1">
            <a:spLocks noGrp="1"/>
          </p:cNvSpPr>
          <p:nvPr>
            <p:ph type="title"/>
          </p:nvPr>
        </p:nvSpPr>
        <p:spPr>
          <a:xfrm>
            <a:off x="408450" y="1815000"/>
            <a:ext cx="8544600" cy="9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254061"/>
              </a:buClr>
              <a:buSzPts val="1800"/>
              <a:buFont typeface="Calibri"/>
              <a:buNone/>
            </a:pPr>
            <a:r>
              <a:rPr lang="en-US" sz="1800" dirty="0">
                <a:solidFill>
                  <a:schemeClr val="dk1"/>
                </a:solidFill>
              </a:rPr>
              <a:t>Review your results frequently.  Do more of what your audience is responding to as long as it aligns with your business goals. </a:t>
            </a:r>
            <a:endParaRPr dirty="0">
              <a:solidFill>
                <a:schemeClr val="dk1"/>
              </a:solidFill>
            </a:endParaRPr>
          </a:p>
        </p:txBody>
      </p:sp>
      <p:sp>
        <p:nvSpPr>
          <p:cNvPr id="297" name="Google Shape;297;g2cdb6de9cef_3_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SOCIAL MEDIA</a:t>
            </a:r>
            <a:endParaRPr dirty="0"/>
          </a:p>
        </p:txBody>
      </p:sp>
      <p:pic>
        <p:nvPicPr>
          <p:cNvPr id="298" name="Google Shape;298;g2cdb6de9cef_3_18" descr="A picture containing vector graphics, fabric&#10;&#10;Description automatically generated"/>
          <p:cNvPicPr preferRelativeResize="0"/>
          <p:nvPr/>
        </p:nvPicPr>
        <p:blipFill rotWithShape="1">
          <a:blip r:embed="rId3">
            <a:alphaModFix/>
          </a:blip>
          <a:srcRect/>
          <a:stretch/>
        </p:blipFill>
        <p:spPr>
          <a:xfrm>
            <a:off x="2683475" y="2843350"/>
            <a:ext cx="3592925" cy="3592925"/>
          </a:xfrm>
          <a:prstGeom prst="rect">
            <a:avLst/>
          </a:prstGeom>
          <a:noFill/>
          <a:ln>
            <a:noFill/>
          </a:ln>
        </p:spPr>
      </p:pic>
      <p:sp>
        <p:nvSpPr>
          <p:cNvPr id="299" name="Google Shape;299;g2cdb6de9cef_3_18"/>
          <p:cNvSpPr txBox="1">
            <a:spLocks noGrp="1"/>
          </p:cNvSpPr>
          <p:nvPr>
            <p:ph type="body" idx="1"/>
          </p:nvPr>
        </p:nvSpPr>
        <p:spPr>
          <a:xfrm>
            <a:off x="457200" y="1077913"/>
            <a:ext cx="40401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r>
              <a:rPr lang="en-US" b="0" dirty="0">
                <a:solidFill>
                  <a:srgbClr val="254061"/>
                </a:solidFill>
              </a:rPr>
              <a:t>Measure and Adjust</a:t>
            </a:r>
            <a:endParaRPr b="0" dirty="0">
              <a:solidFill>
                <a:srgbClr val="25406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
          <p:cNvSpPr txBox="1">
            <a:spLocks noGrp="1"/>
          </p:cNvSpPr>
          <p:nvPr>
            <p:ph type="title"/>
          </p:nvPr>
        </p:nvSpPr>
        <p:spPr>
          <a:xfrm>
            <a:off x="457200" y="336785"/>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DASHBOARD INTERACTIVE MARKETING</a:t>
            </a:r>
            <a:endParaRPr dirty="0"/>
          </a:p>
        </p:txBody>
      </p:sp>
      <p:sp>
        <p:nvSpPr>
          <p:cNvPr id="169" name="Google Shape;169;p2"/>
          <p:cNvSpPr txBox="1">
            <a:spLocks noGrp="1"/>
          </p:cNvSpPr>
          <p:nvPr>
            <p:ph type="body" idx="1"/>
          </p:nvPr>
        </p:nvSpPr>
        <p:spPr>
          <a:xfrm>
            <a:off x="639900" y="1661125"/>
            <a:ext cx="4274700" cy="4526100"/>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chemeClr val="dk1"/>
              </a:buClr>
              <a:buSzPct val="100000"/>
              <a:buChar char="•"/>
            </a:pPr>
            <a:r>
              <a:rPr lang="en-US" sz="2000" dirty="0"/>
              <a:t>Digital marketing firm that emphasizes measurable results</a:t>
            </a:r>
            <a:endParaRPr dirty="0"/>
          </a:p>
          <a:p>
            <a:pPr marL="0" lvl="0" indent="0" algn="l" rtl="0">
              <a:spcBef>
                <a:spcPts val="370"/>
              </a:spcBef>
              <a:spcAft>
                <a:spcPts val="0"/>
              </a:spcAft>
              <a:buClr>
                <a:schemeClr val="dk1"/>
              </a:buClr>
              <a:buSzPct val="100000"/>
              <a:buNone/>
            </a:pPr>
            <a:endParaRPr sz="2000" dirty="0"/>
          </a:p>
          <a:p>
            <a:pPr marL="342900" lvl="0" indent="-342900" algn="l" rtl="0">
              <a:spcBef>
                <a:spcPts val="370"/>
              </a:spcBef>
              <a:spcAft>
                <a:spcPts val="0"/>
              </a:spcAft>
              <a:buClr>
                <a:schemeClr val="dk1"/>
              </a:buClr>
              <a:buSzPct val="100000"/>
              <a:buChar char="•"/>
            </a:pPr>
            <a:r>
              <a:rPr lang="en-US" sz="2000" dirty="0"/>
              <a:t>Founded in January of 2006</a:t>
            </a:r>
            <a:endParaRPr dirty="0"/>
          </a:p>
          <a:p>
            <a:pPr marL="0" lvl="0" indent="0" algn="l" rtl="0">
              <a:spcBef>
                <a:spcPts val="370"/>
              </a:spcBef>
              <a:spcAft>
                <a:spcPts val="0"/>
              </a:spcAft>
              <a:buClr>
                <a:schemeClr val="dk1"/>
              </a:buClr>
              <a:buSzPct val="100000"/>
              <a:buNone/>
            </a:pPr>
            <a:endParaRPr sz="2000" dirty="0"/>
          </a:p>
          <a:p>
            <a:pPr marL="342900" lvl="0" indent="-342900" algn="l" rtl="0">
              <a:spcBef>
                <a:spcPts val="370"/>
              </a:spcBef>
              <a:spcAft>
                <a:spcPts val="0"/>
              </a:spcAft>
              <a:buClr>
                <a:schemeClr val="dk1"/>
              </a:buClr>
              <a:buSzPct val="100000"/>
              <a:buChar char="•"/>
            </a:pPr>
            <a:r>
              <a:rPr lang="en-US" sz="2000" dirty="0"/>
              <a:t>12 team members</a:t>
            </a:r>
            <a:endParaRPr dirty="0"/>
          </a:p>
          <a:p>
            <a:pPr marL="0" lvl="0" indent="0" algn="l" rtl="0">
              <a:spcBef>
                <a:spcPts val="370"/>
              </a:spcBef>
              <a:spcAft>
                <a:spcPts val="0"/>
              </a:spcAft>
              <a:buClr>
                <a:schemeClr val="dk1"/>
              </a:buClr>
              <a:buSzPct val="100000"/>
              <a:buNone/>
            </a:pPr>
            <a:endParaRPr sz="2000" dirty="0"/>
          </a:p>
          <a:p>
            <a:pPr marL="342900" lvl="0" indent="-342900" algn="l" rtl="0">
              <a:spcBef>
                <a:spcPts val="370"/>
              </a:spcBef>
              <a:spcAft>
                <a:spcPts val="0"/>
              </a:spcAft>
              <a:buClr>
                <a:schemeClr val="dk1"/>
              </a:buClr>
              <a:buSzPct val="100000"/>
              <a:buChar char="•"/>
            </a:pPr>
            <a:r>
              <a:rPr lang="en-US" sz="2000" dirty="0"/>
              <a:t>Work with small- and medium-sized businesses, agencies, and nonprofits</a:t>
            </a:r>
            <a:endParaRPr dirty="0"/>
          </a:p>
          <a:p>
            <a:pPr marL="342900" lvl="0" indent="-225425" algn="l" rtl="0">
              <a:spcBef>
                <a:spcPts val="370"/>
              </a:spcBef>
              <a:spcAft>
                <a:spcPts val="0"/>
              </a:spcAft>
              <a:buClr>
                <a:schemeClr val="dk1"/>
              </a:buClr>
              <a:buSzPct val="100000"/>
              <a:buNone/>
            </a:pPr>
            <a:endParaRPr sz="2000" dirty="0"/>
          </a:p>
          <a:p>
            <a:pPr marL="342900" lvl="0" indent="-342900" algn="l" rtl="0">
              <a:spcBef>
                <a:spcPts val="370"/>
              </a:spcBef>
              <a:spcAft>
                <a:spcPts val="0"/>
              </a:spcAft>
              <a:buClr>
                <a:schemeClr val="dk1"/>
              </a:buClr>
              <a:buSzPct val="100000"/>
              <a:buChar char="•"/>
            </a:pPr>
            <a:r>
              <a:rPr lang="en-US" sz="2000" dirty="0"/>
              <a:t>Google Certified Partner</a:t>
            </a:r>
            <a:endParaRPr dirty="0"/>
          </a:p>
          <a:p>
            <a:pPr marL="0" lvl="0" indent="0" algn="l" rtl="0">
              <a:spcBef>
                <a:spcPts val="370"/>
              </a:spcBef>
              <a:spcAft>
                <a:spcPts val="0"/>
              </a:spcAft>
              <a:buClr>
                <a:schemeClr val="dk1"/>
              </a:buClr>
              <a:buSzPct val="100000"/>
              <a:buNone/>
            </a:pPr>
            <a:endParaRPr sz="2000" dirty="0"/>
          </a:p>
          <a:p>
            <a:pPr marL="342900" lvl="0" indent="-342900" algn="l" rtl="0">
              <a:spcBef>
                <a:spcPts val="370"/>
              </a:spcBef>
              <a:spcAft>
                <a:spcPts val="0"/>
              </a:spcAft>
              <a:buClr>
                <a:schemeClr val="dk1"/>
              </a:buClr>
              <a:buSzPct val="100000"/>
              <a:buChar char="•"/>
            </a:pPr>
            <a:r>
              <a:rPr lang="en-US" sz="2000" dirty="0"/>
              <a:t>Focus: digital marketing, website development, conversion optimization</a:t>
            </a:r>
            <a:endParaRPr dirty="0"/>
          </a:p>
        </p:txBody>
      </p:sp>
      <p:pic>
        <p:nvPicPr>
          <p:cNvPr id="170" name="Google Shape;170;p2"/>
          <p:cNvPicPr preferRelativeResize="0"/>
          <p:nvPr/>
        </p:nvPicPr>
        <p:blipFill rotWithShape="1">
          <a:blip r:embed="rId3">
            <a:alphaModFix/>
          </a:blip>
          <a:srcRect/>
          <a:stretch/>
        </p:blipFill>
        <p:spPr>
          <a:xfrm>
            <a:off x="5161951" y="1661126"/>
            <a:ext cx="2635626" cy="17570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g2cdb6de9cef_2_47" descr="A picture containing text, bottle, accessory&#10;&#10;Description automatically generated"/>
          <p:cNvPicPr preferRelativeResize="0"/>
          <p:nvPr/>
        </p:nvPicPr>
        <p:blipFill rotWithShape="1">
          <a:blip r:embed="rId3">
            <a:alphaModFix/>
          </a:blip>
          <a:srcRect/>
          <a:stretch/>
        </p:blipFill>
        <p:spPr>
          <a:xfrm>
            <a:off x="2109942" y="2458512"/>
            <a:ext cx="4924108" cy="3286037"/>
          </a:xfrm>
          <a:prstGeom prst="rect">
            <a:avLst/>
          </a:prstGeom>
          <a:noFill/>
          <a:ln>
            <a:noFill/>
          </a:ln>
        </p:spPr>
      </p:pic>
      <p:sp>
        <p:nvSpPr>
          <p:cNvPr id="305" name="Google Shape;305;g2cdb6de9cef_2_47"/>
          <p:cNvSpPr txBox="1">
            <a:spLocks noGrp="1"/>
          </p:cNvSpPr>
          <p:nvPr>
            <p:ph type="title"/>
          </p:nvPr>
        </p:nvSpPr>
        <p:spPr>
          <a:xfrm>
            <a:off x="408450" y="1281600"/>
            <a:ext cx="8544600" cy="9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254061"/>
              </a:buClr>
              <a:buSzPts val="1800"/>
              <a:buFont typeface="Calibri"/>
              <a:buNone/>
            </a:pPr>
            <a:r>
              <a:rPr lang="en-US" sz="1800" cap="none" dirty="0">
                <a:solidFill>
                  <a:schemeClr val="dk1"/>
                </a:solidFill>
              </a:rPr>
              <a:t>Social platforms are businesses, and they change goals, focus, partners, and terms of services when it suits their </a:t>
            </a:r>
            <a:r>
              <a:rPr lang="en-US" sz="1800" dirty="0">
                <a:solidFill>
                  <a:schemeClr val="dk1"/>
                </a:solidFill>
              </a:rPr>
              <a:t>objectives</a:t>
            </a:r>
            <a:r>
              <a:rPr lang="en-US" sz="1800" cap="none" dirty="0">
                <a:solidFill>
                  <a:schemeClr val="dk1"/>
                </a:solidFill>
              </a:rPr>
              <a:t>. Businesses need to be aware that their social media tactics may </a:t>
            </a:r>
            <a:r>
              <a:rPr lang="en-US" sz="1800" dirty="0">
                <a:solidFill>
                  <a:schemeClr val="dk1"/>
                </a:solidFill>
              </a:rPr>
              <a:t>need to </a:t>
            </a:r>
            <a:r>
              <a:rPr lang="en-US" sz="1800" cap="none" dirty="0">
                <a:solidFill>
                  <a:schemeClr val="dk1"/>
                </a:solidFill>
              </a:rPr>
              <a:t>adjust accordingly.</a:t>
            </a:r>
            <a:endParaRPr dirty="0">
              <a:solidFill>
                <a:schemeClr val="dk1"/>
              </a:solidFill>
            </a:endParaRPr>
          </a:p>
        </p:txBody>
      </p:sp>
      <p:sp>
        <p:nvSpPr>
          <p:cNvPr id="306" name="Google Shape;306;g2cdb6de9cef_2_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SOCIAL MEDIA</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DIGITAL MARKETING TACTICS</a:t>
            </a:r>
            <a:endParaRPr dirty="0"/>
          </a:p>
        </p:txBody>
      </p:sp>
      <p:sp>
        <p:nvSpPr>
          <p:cNvPr id="312" name="Google Shape;312;p2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US" dirty="0"/>
              <a:t>The story of a rock…</a:t>
            </a:r>
            <a:endParaRPr dirty="0"/>
          </a:p>
        </p:txBody>
      </p:sp>
      <p:pic>
        <p:nvPicPr>
          <p:cNvPr id="313" name="Google Shape;313;p23" descr="A picture containing food&#10;&#10;Description automatically generated"/>
          <p:cNvPicPr preferRelativeResize="0">
            <a:picLocks noGrp="1"/>
          </p:cNvPicPr>
          <p:nvPr>
            <p:ph type="body" idx="2"/>
          </p:nvPr>
        </p:nvPicPr>
        <p:blipFill rotWithShape="1">
          <a:blip r:embed="rId3">
            <a:alphaModFix/>
          </a:blip>
          <a:srcRect r="1" b="6704"/>
          <a:stretch/>
        </p:blipFill>
        <p:spPr>
          <a:xfrm>
            <a:off x="4730262" y="1600201"/>
            <a:ext cx="3956537" cy="417634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DIGITAL MARKETING TACTICS</a:t>
            </a:r>
            <a:endParaRPr dirty="0"/>
          </a:p>
        </p:txBody>
      </p:sp>
      <p:sp>
        <p:nvSpPr>
          <p:cNvPr id="319" name="Google Shape;319;p2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ct val="100000"/>
              <a:buNone/>
            </a:pPr>
            <a:r>
              <a:rPr lang="en-US" dirty="0"/>
              <a:t>What you’ve just experienced is how stories add value to things - products, services, places.. </a:t>
            </a:r>
            <a:endParaRPr dirty="0"/>
          </a:p>
          <a:p>
            <a:pPr marL="0" lvl="0" indent="0" algn="l" rtl="0">
              <a:spcBef>
                <a:spcPts val="0"/>
              </a:spcBef>
              <a:spcAft>
                <a:spcPts val="0"/>
              </a:spcAft>
              <a:buClr>
                <a:schemeClr val="dk1"/>
              </a:buClr>
              <a:buSzPct val="100000"/>
              <a:buNone/>
            </a:pPr>
            <a:endParaRPr dirty="0"/>
          </a:p>
          <a:p>
            <a:pPr marL="0" lvl="0" indent="0" algn="l" rtl="0">
              <a:spcBef>
                <a:spcPts val="0"/>
              </a:spcBef>
              <a:spcAft>
                <a:spcPts val="0"/>
              </a:spcAft>
              <a:buClr>
                <a:schemeClr val="dk1"/>
              </a:buClr>
              <a:buSzPct val="100000"/>
              <a:buNone/>
            </a:pPr>
            <a:r>
              <a:rPr lang="en-US" dirty="0"/>
              <a:t>The effect you just experienced was proven by marketers in a research project called the Significant Object Project.</a:t>
            </a:r>
            <a:endParaRPr dirty="0"/>
          </a:p>
          <a:p>
            <a:pPr marL="0" lvl="0" indent="0" algn="l" rtl="0">
              <a:spcBef>
                <a:spcPts val="0"/>
              </a:spcBef>
              <a:spcAft>
                <a:spcPts val="0"/>
              </a:spcAft>
              <a:buClr>
                <a:schemeClr val="dk1"/>
              </a:buClr>
              <a:buSzPct val="100000"/>
              <a:buNone/>
            </a:pPr>
            <a:br>
              <a:rPr lang="en-US" dirty="0"/>
            </a:br>
            <a:r>
              <a:rPr lang="en-US" dirty="0"/>
              <a:t>Using storytelling methods, the SOP  was able to increase the value of items for sale on ebay on average by 2,700% (not a typo).</a:t>
            </a:r>
            <a:endParaRPr dirty="0"/>
          </a:p>
          <a:p>
            <a:pPr marL="0" lvl="0" indent="0" algn="l" rtl="0">
              <a:spcBef>
                <a:spcPts val="476"/>
              </a:spcBef>
              <a:spcAft>
                <a:spcPts val="0"/>
              </a:spcAft>
              <a:buClr>
                <a:schemeClr val="dk1"/>
              </a:buClr>
              <a:buSzPct val="100000"/>
              <a:buNone/>
            </a:pPr>
            <a:endParaRPr dirty="0"/>
          </a:p>
          <a:p>
            <a:pPr marL="0" lvl="0" indent="0" algn="l" rtl="0">
              <a:spcBef>
                <a:spcPts val="476"/>
              </a:spcBef>
              <a:spcAft>
                <a:spcPts val="0"/>
              </a:spcAft>
              <a:buClr>
                <a:schemeClr val="dk1"/>
              </a:buClr>
              <a:buSzPct val="100000"/>
              <a:buNone/>
            </a:pPr>
            <a:r>
              <a:rPr lang="en-US" dirty="0"/>
              <a:t>Source: https://significantobjects.com</a:t>
            </a:r>
            <a:endParaRPr dirty="0"/>
          </a:p>
        </p:txBody>
      </p:sp>
      <p:pic>
        <p:nvPicPr>
          <p:cNvPr id="320" name="Google Shape;320;p24" descr="A picture containing food&#10;&#10;Description automatically generated"/>
          <p:cNvPicPr preferRelativeResize="0">
            <a:picLocks noGrp="1"/>
          </p:cNvPicPr>
          <p:nvPr>
            <p:ph type="body" idx="2"/>
          </p:nvPr>
        </p:nvPicPr>
        <p:blipFill rotWithShape="1">
          <a:blip r:embed="rId3">
            <a:alphaModFix/>
          </a:blip>
          <a:srcRect r="1" b="6704"/>
          <a:stretch/>
        </p:blipFill>
        <p:spPr>
          <a:xfrm>
            <a:off x="4648200" y="1600200"/>
            <a:ext cx="4038600" cy="42841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DIGITAL MARKETING TACTICS</a:t>
            </a:r>
            <a:endParaRPr dirty="0"/>
          </a:p>
        </p:txBody>
      </p:sp>
      <p:sp>
        <p:nvSpPr>
          <p:cNvPr id="327" name="Google Shape;327;p26"/>
          <p:cNvSpPr txBox="1">
            <a:spLocks noGrp="1"/>
          </p:cNvSpPr>
          <p:nvPr>
            <p:ph type="body" idx="4"/>
          </p:nvPr>
        </p:nvSpPr>
        <p:spPr>
          <a:xfrm>
            <a:off x="4571988" y="2076850"/>
            <a:ext cx="4041900" cy="395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None/>
            </a:pPr>
            <a:r>
              <a:rPr lang="en-US" sz="1800" i="1" dirty="0"/>
              <a:t>(Hint: It’s more than writing, although writing is a big part!)</a:t>
            </a:r>
            <a:endParaRPr sz="1800" i="1" dirty="0"/>
          </a:p>
          <a:p>
            <a:pPr marL="0" lvl="0" indent="0" algn="l" rtl="0">
              <a:spcBef>
                <a:spcPts val="0"/>
              </a:spcBef>
              <a:spcAft>
                <a:spcPts val="0"/>
              </a:spcAft>
              <a:buClr>
                <a:schemeClr val="dk1"/>
              </a:buClr>
              <a:buSzPts val="1100"/>
              <a:buFont typeface="Arial"/>
              <a:buNone/>
            </a:pPr>
            <a:endParaRPr sz="1800" i="1" dirty="0"/>
          </a:p>
          <a:p>
            <a:pPr marL="457200" lvl="0" indent="-355600" algn="l" rtl="0">
              <a:spcBef>
                <a:spcPts val="0"/>
              </a:spcBef>
              <a:spcAft>
                <a:spcPts val="0"/>
              </a:spcAft>
              <a:buSzPts val="2000"/>
              <a:buChar char="•"/>
            </a:pPr>
            <a:r>
              <a:rPr lang="en-US" sz="2000" dirty="0"/>
              <a:t>Stories add value</a:t>
            </a:r>
            <a:endParaRPr sz="2000" dirty="0"/>
          </a:p>
          <a:p>
            <a:pPr marL="457200" lvl="0" indent="-355600" algn="l" rtl="0">
              <a:spcBef>
                <a:spcPts val="0"/>
              </a:spcBef>
              <a:spcAft>
                <a:spcPts val="0"/>
              </a:spcAft>
              <a:buSzPts val="2000"/>
              <a:buChar char="•"/>
            </a:pPr>
            <a:r>
              <a:rPr lang="en-US" sz="2000" dirty="0"/>
              <a:t>Telling stories is creating content</a:t>
            </a:r>
            <a:endParaRPr sz="2000" dirty="0"/>
          </a:p>
          <a:p>
            <a:pPr marL="0" lvl="0" indent="0" algn="l" rtl="0">
              <a:spcBef>
                <a:spcPts val="0"/>
              </a:spcBef>
              <a:spcAft>
                <a:spcPts val="0"/>
              </a:spcAft>
              <a:buClr>
                <a:schemeClr val="dk1"/>
              </a:buClr>
              <a:buSzPts val="3600"/>
              <a:buNone/>
            </a:pPr>
            <a:endParaRPr sz="2000" dirty="0"/>
          </a:p>
          <a:p>
            <a:pPr marL="0" lvl="0" indent="0" algn="l" rtl="0">
              <a:spcBef>
                <a:spcPts val="400"/>
              </a:spcBef>
              <a:spcAft>
                <a:spcPts val="0"/>
              </a:spcAft>
              <a:buClr>
                <a:schemeClr val="dk1"/>
              </a:buClr>
              <a:buSzPts val="2000"/>
              <a:buNone/>
            </a:pPr>
            <a:r>
              <a:rPr lang="en-US" sz="2000" dirty="0"/>
              <a:t>“Content marketing is the process of creating and sharing useful online content like blog posts, guides, and videos to attract and engage customers.” - </a:t>
            </a:r>
            <a:r>
              <a:rPr lang="en-US" sz="2000" dirty="0">
                <a:uFill>
                  <a:noFill/>
                </a:uFill>
                <a:hlinkClick r:id="rId3"/>
              </a:rPr>
              <a:t>SEM Rush</a:t>
            </a:r>
            <a:endParaRPr sz="2000" dirty="0"/>
          </a:p>
        </p:txBody>
      </p:sp>
      <p:pic>
        <p:nvPicPr>
          <p:cNvPr id="328" name="Google Shape;328;p26" descr="A computer on a table&#10;&#10;Description automatically generated with low confidence"/>
          <p:cNvPicPr preferRelativeResize="0"/>
          <p:nvPr/>
        </p:nvPicPr>
        <p:blipFill rotWithShape="1">
          <a:blip r:embed="rId4">
            <a:alphaModFix/>
          </a:blip>
          <a:srcRect/>
          <a:stretch/>
        </p:blipFill>
        <p:spPr>
          <a:xfrm>
            <a:off x="457200" y="2076850"/>
            <a:ext cx="3830574" cy="3541575"/>
          </a:xfrm>
          <a:prstGeom prst="rect">
            <a:avLst/>
          </a:prstGeom>
          <a:noFill/>
          <a:ln>
            <a:noFill/>
          </a:ln>
        </p:spPr>
      </p:pic>
      <p:sp>
        <p:nvSpPr>
          <p:cNvPr id="329" name="Google Shape;329;p26"/>
          <p:cNvSpPr txBox="1"/>
          <p:nvPr/>
        </p:nvSpPr>
        <p:spPr>
          <a:xfrm>
            <a:off x="673100" y="2174725"/>
            <a:ext cx="4216500" cy="17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i="1" dirty="0">
              <a:solidFill>
                <a:schemeClr val="dk1"/>
              </a:solidFill>
              <a:latin typeface="Calibri"/>
              <a:ea typeface="Calibri"/>
              <a:cs typeface="Calibri"/>
              <a:sym typeface="Calibri"/>
            </a:endParaRPr>
          </a:p>
        </p:txBody>
      </p:sp>
      <p:sp>
        <p:nvSpPr>
          <p:cNvPr id="330" name="Google Shape;330;p26"/>
          <p:cNvSpPr txBox="1">
            <a:spLocks noGrp="1"/>
          </p:cNvSpPr>
          <p:nvPr>
            <p:ph type="body" idx="1"/>
          </p:nvPr>
        </p:nvSpPr>
        <p:spPr>
          <a:xfrm>
            <a:off x="457200" y="1077925"/>
            <a:ext cx="67905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254061"/>
              </a:buClr>
              <a:buSzPts val="2400"/>
              <a:buNone/>
            </a:pPr>
            <a:r>
              <a:rPr lang="en-US" b="0" dirty="0">
                <a:solidFill>
                  <a:srgbClr val="254061"/>
                </a:solidFill>
              </a:rPr>
              <a:t>What Is Content Marketing?</a:t>
            </a:r>
            <a:endParaRPr b="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DIGITAL MARKETING TACTICS</a:t>
            </a:r>
            <a:endParaRPr dirty="0"/>
          </a:p>
        </p:txBody>
      </p:sp>
      <p:sp>
        <p:nvSpPr>
          <p:cNvPr id="336" name="Google Shape;336;p25"/>
          <p:cNvSpPr txBox="1">
            <a:spLocks noGrp="1"/>
          </p:cNvSpPr>
          <p:nvPr>
            <p:ph type="body" idx="4"/>
          </p:nvPr>
        </p:nvSpPr>
        <p:spPr>
          <a:xfrm>
            <a:off x="4572000" y="1789428"/>
            <a:ext cx="4041900" cy="3951300"/>
          </a:xfrm>
          <a:prstGeom prst="rect">
            <a:avLst/>
          </a:prstGeom>
          <a:noFill/>
          <a:ln>
            <a:noFill/>
          </a:ln>
        </p:spPr>
        <p:txBody>
          <a:bodyPr spcFirstLastPara="1" wrap="square" lIns="91425" tIns="45700" rIns="91425" bIns="45700" anchor="t" anchorCtr="0">
            <a:noAutofit/>
          </a:bodyPr>
          <a:lstStyle/>
          <a:p>
            <a:pPr marL="457200" lvl="0" indent="-342900" algn="l" rtl="0">
              <a:spcBef>
                <a:spcPts val="480"/>
              </a:spcBef>
              <a:spcAft>
                <a:spcPts val="0"/>
              </a:spcAft>
              <a:buSzPts val="1800"/>
              <a:buChar char="●"/>
            </a:pPr>
            <a:r>
              <a:rPr lang="en-US" sz="1800" dirty="0"/>
              <a:t>Content marketing has always been around, but the term was coined around 2011</a:t>
            </a:r>
            <a:endParaRPr sz="1800" dirty="0"/>
          </a:p>
          <a:p>
            <a:pPr marL="457200" lvl="0" indent="-342900" algn="l" rtl="0">
              <a:spcBef>
                <a:spcPts val="0"/>
              </a:spcBef>
              <a:spcAft>
                <a:spcPts val="0"/>
              </a:spcAft>
              <a:buSzPts val="1800"/>
              <a:buChar char="●"/>
            </a:pPr>
            <a:r>
              <a:rPr lang="en-US" sz="1800" dirty="0"/>
              <a:t>Today, 90% of companies use content marketing</a:t>
            </a:r>
            <a:endParaRPr sz="1800" dirty="0"/>
          </a:p>
          <a:p>
            <a:pPr marL="457200" lvl="0" indent="-342900" algn="l" rtl="0">
              <a:spcBef>
                <a:spcPts val="0"/>
              </a:spcBef>
              <a:spcAft>
                <a:spcPts val="0"/>
              </a:spcAft>
              <a:buSzPts val="1800"/>
              <a:buChar char="●"/>
            </a:pPr>
            <a:r>
              <a:rPr lang="en-US" sz="1800" dirty="0"/>
              <a:t>Content costs 62% less than traditional marketing</a:t>
            </a:r>
            <a:endParaRPr sz="1800" dirty="0"/>
          </a:p>
          <a:p>
            <a:pPr marL="457200" lvl="0" indent="-342900" algn="l" rtl="0">
              <a:spcBef>
                <a:spcPts val="0"/>
              </a:spcBef>
              <a:spcAft>
                <a:spcPts val="0"/>
              </a:spcAft>
              <a:buSzPts val="1800"/>
              <a:buChar char="●"/>
            </a:pPr>
            <a:r>
              <a:rPr lang="en-US" sz="1800" dirty="0"/>
              <a:t>Leads from content are 6x more likely to convert</a:t>
            </a:r>
            <a:endParaRPr sz="1800" dirty="0"/>
          </a:p>
          <a:p>
            <a:pPr marL="457200" lvl="0" indent="-342900" algn="l" rtl="0">
              <a:spcBef>
                <a:spcPts val="0"/>
              </a:spcBef>
              <a:spcAft>
                <a:spcPts val="0"/>
              </a:spcAft>
              <a:buSzPts val="1800"/>
              <a:buChar char="●"/>
            </a:pPr>
            <a:r>
              <a:rPr lang="en-US" sz="1800" dirty="0"/>
              <a:t>It’s perfect for destination marketing!</a:t>
            </a:r>
            <a:endParaRPr sz="1800" dirty="0"/>
          </a:p>
          <a:p>
            <a:pPr marL="457200" lvl="0" indent="0" algn="l" rtl="0">
              <a:spcBef>
                <a:spcPts val="480"/>
              </a:spcBef>
              <a:spcAft>
                <a:spcPts val="0"/>
              </a:spcAft>
              <a:buNone/>
            </a:pPr>
            <a:r>
              <a:rPr lang="en-US" sz="1800" dirty="0"/>
              <a:t>Source: </a:t>
            </a:r>
            <a:r>
              <a:rPr lang="en-US" sz="1800" dirty="0">
                <a:uFill>
                  <a:noFill/>
                </a:uFill>
                <a:hlinkClick r:id="rId3"/>
              </a:rPr>
              <a:t>NY Times</a:t>
            </a:r>
            <a:endParaRPr sz="1800" dirty="0"/>
          </a:p>
          <a:p>
            <a:pPr marL="342900" lvl="0" indent="-190500" algn="l" rtl="0">
              <a:spcBef>
                <a:spcPts val="480"/>
              </a:spcBef>
              <a:spcAft>
                <a:spcPts val="0"/>
              </a:spcAft>
              <a:buClr>
                <a:schemeClr val="dk1"/>
              </a:buClr>
              <a:buSzPts val="2400"/>
              <a:buNone/>
            </a:pPr>
            <a:endParaRPr sz="1800" dirty="0"/>
          </a:p>
          <a:p>
            <a:pPr marL="0" lvl="0" indent="0" algn="l" rtl="0">
              <a:spcBef>
                <a:spcPts val="480"/>
              </a:spcBef>
              <a:spcAft>
                <a:spcPts val="0"/>
              </a:spcAft>
              <a:buClr>
                <a:schemeClr val="dk1"/>
              </a:buClr>
              <a:buSzPts val="2400"/>
              <a:buNone/>
            </a:pPr>
            <a:endParaRPr sz="1800" dirty="0"/>
          </a:p>
        </p:txBody>
      </p:sp>
      <p:pic>
        <p:nvPicPr>
          <p:cNvPr id="337" name="Google Shape;337;p25"/>
          <p:cNvPicPr preferRelativeResize="0"/>
          <p:nvPr/>
        </p:nvPicPr>
        <p:blipFill>
          <a:blip r:embed="rId4">
            <a:alphaModFix/>
          </a:blip>
          <a:stretch>
            <a:fillRect/>
          </a:stretch>
        </p:blipFill>
        <p:spPr>
          <a:xfrm>
            <a:off x="457200" y="1789425"/>
            <a:ext cx="3749575" cy="3749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cdb6de9cef_2_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DIGITAL MARKETING TACTICS</a:t>
            </a:r>
            <a:endParaRPr dirty="0"/>
          </a:p>
        </p:txBody>
      </p:sp>
      <p:sp>
        <p:nvSpPr>
          <p:cNvPr id="343" name="Google Shape;343;g2cdb6de9cef_2_58"/>
          <p:cNvSpPr txBox="1">
            <a:spLocks noGrp="1"/>
          </p:cNvSpPr>
          <p:nvPr>
            <p:ph type="body" idx="4"/>
          </p:nvPr>
        </p:nvSpPr>
        <p:spPr>
          <a:xfrm>
            <a:off x="4815625" y="2017503"/>
            <a:ext cx="4041900" cy="3951300"/>
          </a:xfrm>
          <a:prstGeom prst="rect">
            <a:avLst/>
          </a:prstGeom>
          <a:noFill/>
          <a:ln>
            <a:noFill/>
          </a:ln>
        </p:spPr>
        <p:txBody>
          <a:bodyPr spcFirstLastPara="1" wrap="square" lIns="91425" tIns="45700" rIns="91425" bIns="45700" anchor="t" anchorCtr="0">
            <a:noAutofit/>
          </a:bodyPr>
          <a:lstStyle/>
          <a:p>
            <a:pPr marL="0" lvl="0" indent="0" algn="l" rtl="0">
              <a:spcBef>
                <a:spcPts val="408"/>
              </a:spcBef>
              <a:spcAft>
                <a:spcPts val="0"/>
              </a:spcAft>
              <a:buClr>
                <a:schemeClr val="dk1"/>
              </a:buClr>
              <a:buSzPts val="1100"/>
              <a:buFont typeface="Arial"/>
              <a:buNone/>
            </a:pPr>
            <a:r>
              <a:rPr lang="en-US" sz="1900" dirty="0"/>
              <a:t>You are marketing destinations filled with great stories!</a:t>
            </a:r>
            <a:endParaRPr sz="1900" dirty="0"/>
          </a:p>
          <a:p>
            <a:pPr marL="457200" lvl="0" indent="-349250" algn="l" rtl="0">
              <a:spcBef>
                <a:spcPts val="408"/>
              </a:spcBef>
              <a:spcAft>
                <a:spcPts val="0"/>
              </a:spcAft>
              <a:buSzPts val="1900"/>
              <a:buChar char="•"/>
            </a:pPr>
            <a:r>
              <a:rPr lang="en-US" sz="1900" dirty="0"/>
              <a:t>Photos and stories of travel destinations share on social media</a:t>
            </a:r>
            <a:endParaRPr sz="1900" dirty="0"/>
          </a:p>
          <a:p>
            <a:pPr marL="457200" lvl="0" indent="-349250" algn="l" rtl="0">
              <a:spcBef>
                <a:spcPts val="0"/>
              </a:spcBef>
              <a:spcAft>
                <a:spcPts val="0"/>
              </a:spcAft>
              <a:buSzPts val="1900"/>
              <a:buChar char="•"/>
            </a:pPr>
            <a:r>
              <a:rPr lang="en-US" sz="1900" dirty="0"/>
              <a:t>Blog articles about fun activities in a county or town</a:t>
            </a:r>
            <a:endParaRPr sz="1900" dirty="0"/>
          </a:p>
          <a:p>
            <a:pPr marL="457200" lvl="0" indent="-349250" algn="l" rtl="0">
              <a:spcBef>
                <a:spcPts val="0"/>
              </a:spcBef>
              <a:spcAft>
                <a:spcPts val="0"/>
              </a:spcAft>
              <a:buSzPts val="1900"/>
              <a:buChar char="•"/>
            </a:pPr>
            <a:r>
              <a:rPr lang="en-US" sz="1900" dirty="0"/>
              <a:t>Tourism websites with downloadable histories or stories from the town</a:t>
            </a:r>
            <a:endParaRPr sz="1900" dirty="0"/>
          </a:p>
          <a:p>
            <a:pPr marL="457200" lvl="0" indent="-349250" algn="l" rtl="0">
              <a:spcBef>
                <a:spcPts val="0"/>
              </a:spcBef>
              <a:spcAft>
                <a:spcPts val="0"/>
              </a:spcAft>
              <a:buSzPts val="1900"/>
              <a:buChar char="•"/>
            </a:pPr>
            <a:r>
              <a:rPr lang="en-US" sz="1900" dirty="0"/>
              <a:t>Videos showcasing local life</a:t>
            </a:r>
            <a:endParaRPr sz="1900" dirty="0"/>
          </a:p>
          <a:p>
            <a:pPr marL="457200" lvl="0" indent="0" algn="l" rtl="0">
              <a:spcBef>
                <a:spcPts val="480"/>
              </a:spcBef>
              <a:spcAft>
                <a:spcPts val="0"/>
              </a:spcAft>
              <a:buNone/>
            </a:pPr>
            <a:endParaRPr sz="1900" dirty="0"/>
          </a:p>
          <a:p>
            <a:pPr marL="342900" lvl="0" indent="-190500" algn="l" rtl="0">
              <a:spcBef>
                <a:spcPts val="480"/>
              </a:spcBef>
              <a:spcAft>
                <a:spcPts val="0"/>
              </a:spcAft>
              <a:buClr>
                <a:schemeClr val="dk1"/>
              </a:buClr>
              <a:buSzPts val="2400"/>
              <a:buNone/>
            </a:pPr>
            <a:endParaRPr sz="1900" dirty="0"/>
          </a:p>
          <a:p>
            <a:pPr marL="0" lvl="0" indent="0" algn="l" rtl="0">
              <a:spcBef>
                <a:spcPts val="480"/>
              </a:spcBef>
              <a:spcAft>
                <a:spcPts val="0"/>
              </a:spcAft>
              <a:buClr>
                <a:schemeClr val="dk1"/>
              </a:buClr>
              <a:buSzPts val="2400"/>
              <a:buNone/>
            </a:pPr>
            <a:endParaRPr sz="1900" dirty="0"/>
          </a:p>
        </p:txBody>
      </p:sp>
      <p:pic>
        <p:nvPicPr>
          <p:cNvPr id="344" name="Google Shape;344;g2cdb6de9cef_2_58"/>
          <p:cNvPicPr preferRelativeResize="0"/>
          <p:nvPr/>
        </p:nvPicPr>
        <p:blipFill>
          <a:blip r:embed="rId3">
            <a:alphaModFix/>
          </a:blip>
          <a:stretch>
            <a:fillRect/>
          </a:stretch>
        </p:blipFill>
        <p:spPr>
          <a:xfrm>
            <a:off x="609075" y="2017500"/>
            <a:ext cx="3666525" cy="3498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cdb6de9cef_2_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DIGITAL MARKETING TACTICS</a:t>
            </a:r>
            <a:endParaRPr dirty="0"/>
          </a:p>
        </p:txBody>
      </p:sp>
      <p:sp>
        <p:nvSpPr>
          <p:cNvPr id="350" name="Google Shape;350;g2cdb6de9cef_2_65"/>
          <p:cNvSpPr txBox="1">
            <a:spLocks noGrp="1"/>
          </p:cNvSpPr>
          <p:nvPr>
            <p:ph type="body" idx="4"/>
          </p:nvPr>
        </p:nvSpPr>
        <p:spPr>
          <a:xfrm>
            <a:off x="4876525" y="2144303"/>
            <a:ext cx="4041900" cy="39513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408"/>
              </a:spcBef>
              <a:spcAft>
                <a:spcPts val="0"/>
              </a:spcAft>
              <a:buSzPts val="2000"/>
              <a:buChar char="•"/>
            </a:pPr>
            <a:r>
              <a:rPr lang="en-US" sz="2000" dirty="0"/>
              <a:t>Blogs and blog posts</a:t>
            </a:r>
            <a:endParaRPr sz="2000" dirty="0"/>
          </a:p>
          <a:p>
            <a:pPr marL="457200" lvl="0" indent="-355600" algn="l" rtl="0">
              <a:lnSpc>
                <a:spcPct val="115000"/>
              </a:lnSpc>
              <a:spcBef>
                <a:spcPts val="0"/>
              </a:spcBef>
              <a:spcAft>
                <a:spcPts val="0"/>
              </a:spcAft>
              <a:buSzPts val="2000"/>
              <a:buChar char="•"/>
            </a:pPr>
            <a:r>
              <a:rPr lang="en-US" sz="2000" dirty="0"/>
              <a:t>Newsletters</a:t>
            </a:r>
            <a:endParaRPr sz="2000" dirty="0"/>
          </a:p>
          <a:p>
            <a:pPr marL="457200" lvl="0" indent="-355600" algn="l" rtl="0">
              <a:lnSpc>
                <a:spcPct val="115000"/>
              </a:lnSpc>
              <a:spcBef>
                <a:spcPts val="0"/>
              </a:spcBef>
              <a:spcAft>
                <a:spcPts val="0"/>
              </a:spcAft>
              <a:buSzPts val="2000"/>
              <a:buChar char="•"/>
            </a:pPr>
            <a:r>
              <a:rPr lang="en-US" sz="2000" dirty="0"/>
              <a:t>Case Studies</a:t>
            </a:r>
            <a:endParaRPr sz="2000" dirty="0"/>
          </a:p>
          <a:p>
            <a:pPr marL="457200" lvl="0" indent="-355600" algn="l" rtl="0">
              <a:lnSpc>
                <a:spcPct val="115000"/>
              </a:lnSpc>
              <a:spcBef>
                <a:spcPts val="0"/>
              </a:spcBef>
              <a:spcAft>
                <a:spcPts val="0"/>
              </a:spcAft>
              <a:buSzPts val="2000"/>
              <a:buChar char="•"/>
            </a:pPr>
            <a:r>
              <a:rPr lang="en-US" sz="2000" dirty="0"/>
              <a:t>White Paper</a:t>
            </a:r>
            <a:endParaRPr sz="2000" dirty="0"/>
          </a:p>
          <a:p>
            <a:pPr marL="457200" lvl="0" indent="-355600" algn="l" rtl="0">
              <a:lnSpc>
                <a:spcPct val="115000"/>
              </a:lnSpc>
              <a:spcBef>
                <a:spcPts val="0"/>
              </a:spcBef>
              <a:spcAft>
                <a:spcPts val="0"/>
              </a:spcAft>
              <a:buSzPts val="2000"/>
              <a:buChar char="•"/>
            </a:pPr>
            <a:r>
              <a:rPr lang="en-US" sz="2000" dirty="0"/>
              <a:t>Guidebooks, mini books, ebooks (downloadable stuff)</a:t>
            </a:r>
            <a:endParaRPr sz="2000" dirty="0"/>
          </a:p>
          <a:p>
            <a:pPr marL="457200" lvl="0" indent="-355600" algn="l" rtl="0">
              <a:lnSpc>
                <a:spcPct val="115000"/>
              </a:lnSpc>
              <a:spcBef>
                <a:spcPts val="0"/>
              </a:spcBef>
              <a:spcAft>
                <a:spcPts val="0"/>
              </a:spcAft>
              <a:buSzPts val="2000"/>
              <a:buChar char="•"/>
            </a:pPr>
            <a:r>
              <a:rPr lang="en-US" sz="2000" dirty="0"/>
              <a:t>Videos</a:t>
            </a:r>
            <a:endParaRPr sz="2000" dirty="0"/>
          </a:p>
          <a:p>
            <a:pPr marL="457200" lvl="0" indent="-355600" algn="l" rtl="0">
              <a:lnSpc>
                <a:spcPct val="115000"/>
              </a:lnSpc>
              <a:spcBef>
                <a:spcPts val="0"/>
              </a:spcBef>
              <a:spcAft>
                <a:spcPts val="0"/>
              </a:spcAft>
              <a:buSzPts val="2000"/>
              <a:buChar char="•"/>
            </a:pPr>
            <a:r>
              <a:rPr lang="en-US" sz="2000" dirty="0"/>
              <a:t>Podcasts</a:t>
            </a:r>
            <a:endParaRPr sz="2000" dirty="0"/>
          </a:p>
          <a:p>
            <a:pPr marL="457200" lvl="0" indent="0" algn="l" rtl="0">
              <a:spcBef>
                <a:spcPts val="480"/>
              </a:spcBef>
              <a:spcAft>
                <a:spcPts val="0"/>
              </a:spcAft>
              <a:buNone/>
            </a:pPr>
            <a:endParaRPr sz="2000" dirty="0"/>
          </a:p>
          <a:p>
            <a:pPr marL="342900" lvl="0" indent="-190500" algn="l" rtl="0">
              <a:spcBef>
                <a:spcPts val="480"/>
              </a:spcBef>
              <a:spcAft>
                <a:spcPts val="0"/>
              </a:spcAft>
              <a:buClr>
                <a:schemeClr val="dk1"/>
              </a:buClr>
              <a:buSzPts val="2400"/>
              <a:buNone/>
            </a:pPr>
            <a:endParaRPr sz="2000" dirty="0"/>
          </a:p>
          <a:p>
            <a:pPr marL="0" lvl="0" indent="0" algn="l" rtl="0">
              <a:spcBef>
                <a:spcPts val="480"/>
              </a:spcBef>
              <a:spcAft>
                <a:spcPts val="0"/>
              </a:spcAft>
              <a:buClr>
                <a:schemeClr val="dk1"/>
              </a:buClr>
              <a:buSzPts val="2400"/>
              <a:buNone/>
            </a:pPr>
            <a:endParaRPr sz="2000" dirty="0"/>
          </a:p>
        </p:txBody>
      </p:sp>
      <p:pic>
        <p:nvPicPr>
          <p:cNvPr id="351" name="Google Shape;351;g2cdb6de9cef_2_65"/>
          <p:cNvPicPr preferRelativeResize="0"/>
          <p:nvPr/>
        </p:nvPicPr>
        <p:blipFill>
          <a:blip r:embed="rId3">
            <a:alphaModFix/>
          </a:blip>
          <a:stretch>
            <a:fillRect/>
          </a:stretch>
        </p:blipFill>
        <p:spPr>
          <a:xfrm>
            <a:off x="609075" y="2144300"/>
            <a:ext cx="3666525" cy="3498399"/>
          </a:xfrm>
          <a:prstGeom prst="rect">
            <a:avLst/>
          </a:prstGeom>
          <a:noFill/>
          <a:ln>
            <a:noFill/>
          </a:ln>
        </p:spPr>
      </p:pic>
      <p:sp>
        <p:nvSpPr>
          <p:cNvPr id="352" name="Google Shape;352;g2cdb6de9cef_2_65"/>
          <p:cNvSpPr txBox="1">
            <a:spLocks noGrp="1"/>
          </p:cNvSpPr>
          <p:nvPr>
            <p:ph type="body" idx="1"/>
          </p:nvPr>
        </p:nvSpPr>
        <p:spPr>
          <a:xfrm>
            <a:off x="457200" y="1077925"/>
            <a:ext cx="67905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254061"/>
              </a:buClr>
              <a:buSzPts val="2400"/>
              <a:buNone/>
            </a:pPr>
            <a:r>
              <a:rPr lang="en-US" b="0" dirty="0">
                <a:solidFill>
                  <a:srgbClr val="254061"/>
                </a:solidFill>
              </a:rPr>
              <a:t>Types of Content For Digital Marketing Storytelling</a:t>
            </a:r>
            <a:endParaRPr b="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cdb6de9cef_2_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DIGITAL MARKETING TACTICS</a:t>
            </a:r>
            <a:endParaRPr dirty="0"/>
          </a:p>
        </p:txBody>
      </p:sp>
      <p:sp>
        <p:nvSpPr>
          <p:cNvPr id="358" name="Google Shape;358;g2cdb6de9cef_2_72"/>
          <p:cNvSpPr txBox="1">
            <a:spLocks noGrp="1"/>
          </p:cNvSpPr>
          <p:nvPr>
            <p:ph type="body" idx="4"/>
          </p:nvPr>
        </p:nvSpPr>
        <p:spPr>
          <a:xfrm>
            <a:off x="4876525" y="2144303"/>
            <a:ext cx="4041900" cy="3951300"/>
          </a:xfrm>
          <a:prstGeom prst="rect">
            <a:avLst/>
          </a:prstGeom>
          <a:noFill/>
          <a:ln>
            <a:noFill/>
          </a:ln>
        </p:spPr>
        <p:txBody>
          <a:bodyPr spcFirstLastPara="1" wrap="square" lIns="91425" tIns="45700" rIns="91425" bIns="45700" anchor="t" anchorCtr="0">
            <a:noAutofit/>
          </a:bodyPr>
          <a:lstStyle/>
          <a:p>
            <a:pPr marL="0" lvl="0" indent="0" algn="l" rtl="0">
              <a:spcBef>
                <a:spcPts val="408"/>
              </a:spcBef>
              <a:spcAft>
                <a:spcPts val="0"/>
              </a:spcAft>
              <a:buClr>
                <a:schemeClr val="dk1"/>
              </a:buClr>
              <a:buSzPts val="1100"/>
              <a:buFont typeface="Arial"/>
              <a:buNone/>
            </a:pPr>
            <a:r>
              <a:rPr lang="en-US" dirty="0"/>
              <a:t>Let’s go over the handout and get you thinking about your content marketing strategy. </a:t>
            </a:r>
            <a:endParaRPr dirty="0"/>
          </a:p>
          <a:p>
            <a:pPr marL="0" lvl="0" indent="0" algn="l" rtl="0">
              <a:spcBef>
                <a:spcPts val="408"/>
              </a:spcBef>
              <a:spcAft>
                <a:spcPts val="0"/>
              </a:spcAft>
              <a:buClr>
                <a:schemeClr val="dk1"/>
              </a:buClr>
              <a:buSzPts val="1100"/>
              <a:buFont typeface="Arial"/>
              <a:buNone/>
            </a:pPr>
            <a:endParaRPr dirty="0"/>
          </a:p>
          <a:p>
            <a:pPr marL="0" lvl="0" indent="0" algn="l" rtl="0">
              <a:spcBef>
                <a:spcPts val="408"/>
              </a:spcBef>
              <a:spcAft>
                <a:spcPts val="0"/>
              </a:spcAft>
              <a:buClr>
                <a:schemeClr val="dk1"/>
              </a:buClr>
              <a:buSzPts val="1100"/>
              <a:buFont typeface="Arial"/>
              <a:buNone/>
            </a:pPr>
            <a:r>
              <a:rPr lang="en-US" dirty="0"/>
              <a:t>To Learn More:</a:t>
            </a:r>
            <a:endParaRPr dirty="0"/>
          </a:p>
          <a:p>
            <a:pPr marL="0" lvl="0" indent="0" algn="l" rtl="0">
              <a:spcBef>
                <a:spcPts val="408"/>
              </a:spcBef>
              <a:spcAft>
                <a:spcPts val="0"/>
              </a:spcAft>
              <a:buClr>
                <a:schemeClr val="dk1"/>
              </a:buClr>
              <a:buSzPts val="1100"/>
              <a:buFont typeface="Arial"/>
              <a:buNone/>
            </a:pPr>
            <a:r>
              <a:rPr lang="en-US" dirty="0"/>
              <a:t>Visit </a:t>
            </a:r>
            <a:r>
              <a:rPr lang="en-US" dirty="0">
                <a:uFill>
                  <a:noFill/>
                </a:uFill>
                <a:hlinkClick r:id="rId3"/>
              </a:rPr>
              <a:t>The Content Marketing Institute</a:t>
            </a:r>
            <a:endParaRPr dirty="0"/>
          </a:p>
          <a:p>
            <a:pPr marL="457200" lvl="0" indent="0" algn="l" rtl="0">
              <a:spcBef>
                <a:spcPts val="408"/>
              </a:spcBef>
              <a:spcAft>
                <a:spcPts val="0"/>
              </a:spcAft>
              <a:buClr>
                <a:schemeClr val="dk1"/>
              </a:buClr>
              <a:buSzPts val="1100"/>
              <a:buFont typeface="Arial"/>
              <a:buNone/>
            </a:pPr>
            <a:endParaRPr dirty="0"/>
          </a:p>
          <a:p>
            <a:pPr marL="457200" lvl="0" indent="0" algn="l" rtl="0">
              <a:spcBef>
                <a:spcPts val="408"/>
              </a:spcBef>
              <a:spcAft>
                <a:spcPts val="0"/>
              </a:spcAft>
              <a:buClr>
                <a:schemeClr val="dk1"/>
              </a:buClr>
              <a:buSzPts val="1100"/>
              <a:buFont typeface="Arial"/>
              <a:buNone/>
            </a:pPr>
            <a:endParaRPr dirty="0"/>
          </a:p>
          <a:p>
            <a:pPr marL="0" lvl="0" indent="0" algn="l" rtl="0">
              <a:spcBef>
                <a:spcPts val="480"/>
              </a:spcBef>
              <a:spcAft>
                <a:spcPts val="0"/>
              </a:spcAft>
              <a:buClr>
                <a:schemeClr val="dk1"/>
              </a:buClr>
              <a:buSzPts val="2400"/>
              <a:buNone/>
            </a:pPr>
            <a:endParaRPr sz="2000" dirty="0"/>
          </a:p>
        </p:txBody>
      </p:sp>
      <p:sp>
        <p:nvSpPr>
          <p:cNvPr id="359" name="Google Shape;359;g2cdb6de9cef_2_72"/>
          <p:cNvSpPr txBox="1">
            <a:spLocks noGrp="1"/>
          </p:cNvSpPr>
          <p:nvPr>
            <p:ph type="body" idx="1"/>
          </p:nvPr>
        </p:nvSpPr>
        <p:spPr>
          <a:xfrm>
            <a:off x="457200" y="1077925"/>
            <a:ext cx="67905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254061"/>
              </a:buClr>
              <a:buSzPts val="2400"/>
              <a:buNone/>
            </a:pPr>
            <a:r>
              <a:rPr lang="en-US" b="0" dirty="0">
                <a:solidFill>
                  <a:srgbClr val="254061"/>
                </a:solidFill>
              </a:rPr>
              <a:t>How To Get Started</a:t>
            </a:r>
            <a:endParaRPr b="0" dirty="0"/>
          </a:p>
        </p:txBody>
      </p:sp>
      <p:pic>
        <p:nvPicPr>
          <p:cNvPr id="360" name="Google Shape;360;g2cdb6de9cef_2_72" descr="A computer on a table&#10;&#10;Description automatically generated with low confidence"/>
          <p:cNvPicPr preferRelativeResize="0"/>
          <p:nvPr/>
        </p:nvPicPr>
        <p:blipFill rotWithShape="1">
          <a:blip r:embed="rId4">
            <a:alphaModFix/>
          </a:blip>
          <a:srcRect/>
          <a:stretch/>
        </p:blipFill>
        <p:spPr>
          <a:xfrm>
            <a:off x="609075" y="2201387"/>
            <a:ext cx="3666525" cy="3589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DIGITAL MARKETING TACTICS</a:t>
            </a:r>
            <a:endParaRPr dirty="0"/>
          </a:p>
        </p:txBody>
      </p:sp>
      <p:pic>
        <p:nvPicPr>
          <p:cNvPr id="366" name="Google Shape;366;p28" descr="Icon&#10;&#10;Description automatically generated"/>
          <p:cNvPicPr preferRelativeResize="0"/>
          <p:nvPr/>
        </p:nvPicPr>
        <p:blipFill rotWithShape="1">
          <a:blip r:embed="rId3">
            <a:alphaModFix/>
          </a:blip>
          <a:srcRect/>
          <a:stretch/>
        </p:blipFill>
        <p:spPr>
          <a:xfrm>
            <a:off x="501650" y="2174875"/>
            <a:ext cx="3951288" cy="3951288"/>
          </a:xfrm>
          <a:prstGeom prst="rect">
            <a:avLst/>
          </a:prstGeom>
          <a:noFill/>
          <a:ln>
            <a:noFill/>
          </a:ln>
        </p:spPr>
      </p:pic>
      <p:sp>
        <p:nvSpPr>
          <p:cNvPr id="367" name="Google Shape;367;p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dirty="0"/>
              <a:t>Targets potential new customers in a local area</a:t>
            </a:r>
            <a:endParaRPr dirty="0"/>
          </a:p>
          <a:p>
            <a:pPr marL="342900" lvl="0" indent="-342900" algn="l" rtl="0">
              <a:spcBef>
                <a:spcPts val="480"/>
              </a:spcBef>
              <a:spcAft>
                <a:spcPts val="0"/>
              </a:spcAft>
              <a:buClr>
                <a:schemeClr val="dk1"/>
              </a:buClr>
              <a:buSzPts val="2400"/>
              <a:buChar char="•"/>
            </a:pPr>
            <a:r>
              <a:rPr lang="en-US" dirty="0"/>
              <a:t>Google My Business</a:t>
            </a:r>
            <a:endParaRPr dirty="0"/>
          </a:p>
          <a:p>
            <a:pPr marL="342900" lvl="0" indent="-342900" algn="l" rtl="0">
              <a:spcBef>
                <a:spcPts val="480"/>
              </a:spcBef>
              <a:spcAft>
                <a:spcPts val="0"/>
              </a:spcAft>
              <a:buClr>
                <a:schemeClr val="dk1"/>
              </a:buClr>
              <a:buSzPts val="2400"/>
              <a:buChar char="•"/>
            </a:pPr>
            <a:r>
              <a:rPr lang="en-US" dirty="0"/>
              <a:t>Optimized profiles  </a:t>
            </a:r>
            <a:endParaRPr dirty="0"/>
          </a:p>
          <a:p>
            <a:pPr marL="742950" lvl="1" indent="-311150" algn="l" rtl="0">
              <a:spcBef>
                <a:spcPts val="480"/>
              </a:spcBef>
              <a:spcAft>
                <a:spcPts val="0"/>
              </a:spcAft>
              <a:buClr>
                <a:schemeClr val="dk1"/>
              </a:buClr>
              <a:buSzPts val="2400"/>
              <a:buChar char="–"/>
            </a:pPr>
            <a:r>
              <a:rPr lang="en-US" sz="2400" dirty="0"/>
              <a:t>Relevance</a:t>
            </a:r>
            <a:endParaRPr sz="2400" dirty="0"/>
          </a:p>
          <a:p>
            <a:pPr marL="742950" lvl="1" indent="-311150" algn="l" rtl="0">
              <a:spcBef>
                <a:spcPts val="480"/>
              </a:spcBef>
              <a:spcAft>
                <a:spcPts val="0"/>
              </a:spcAft>
              <a:buClr>
                <a:schemeClr val="dk1"/>
              </a:buClr>
              <a:buSzPts val="2400"/>
              <a:buChar char="–"/>
            </a:pPr>
            <a:r>
              <a:rPr lang="en-US" sz="2400" dirty="0"/>
              <a:t>Distance</a:t>
            </a:r>
            <a:endParaRPr sz="2400" dirty="0"/>
          </a:p>
          <a:p>
            <a:pPr marL="742950" lvl="1" indent="-311150" algn="l" rtl="0">
              <a:spcBef>
                <a:spcPts val="480"/>
              </a:spcBef>
              <a:spcAft>
                <a:spcPts val="0"/>
              </a:spcAft>
              <a:buClr>
                <a:schemeClr val="dk1"/>
              </a:buClr>
              <a:buSzPts val="2400"/>
              <a:buChar char="–"/>
            </a:pPr>
            <a:r>
              <a:rPr lang="en-US" sz="2400" dirty="0"/>
              <a:t>Prominence</a:t>
            </a:r>
            <a:endParaRPr sz="2400" dirty="0"/>
          </a:p>
          <a:p>
            <a:pPr marL="342900" lvl="0" indent="-342900" algn="l" rtl="0">
              <a:spcBef>
                <a:spcPts val="480"/>
              </a:spcBef>
              <a:spcAft>
                <a:spcPts val="0"/>
              </a:spcAft>
              <a:buClr>
                <a:schemeClr val="dk1"/>
              </a:buClr>
              <a:buSzPts val="2400"/>
              <a:buChar char="•"/>
            </a:pPr>
            <a:r>
              <a:rPr lang="en-US" dirty="0"/>
              <a:t>Online reviews helpful</a:t>
            </a:r>
            <a:endParaRPr dirty="0"/>
          </a:p>
          <a:p>
            <a:pPr marL="342900" lvl="0" indent="-190500" algn="l" rtl="0">
              <a:spcBef>
                <a:spcPts val="480"/>
              </a:spcBef>
              <a:spcAft>
                <a:spcPts val="0"/>
              </a:spcAft>
              <a:buClr>
                <a:schemeClr val="dk1"/>
              </a:buClr>
              <a:buSzPts val="2400"/>
              <a:buNone/>
            </a:pPr>
            <a:endParaRPr dirty="0"/>
          </a:p>
          <a:p>
            <a:pPr marL="0" lvl="0" indent="0" algn="l" rtl="0">
              <a:spcBef>
                <a:spcPts val="480"/>
              </a:spcBef>
              <a:spcAft>
                <a:spcPts val="0"/>
              </a:spcAft>
              <a:buClr>
                <a:schemeClr val="dk1"/>
              </a:buClr>
              <a:buSzPts val="2400"/>
              <a:buNone/>
            </a:pPr>
            <a:endParaRPr dirty="0"/>
          </a:p>
        </p:txBody>
      </p:sp>
      <p:sp>
        <p:nvSpPr>
          <p:cNvPr id="368" name="Google Shape;368;p28"/>
          <p:cNvSpPr txBox="1">
            <a:spLocks noGrp="1"/>
          </p:cNvSpPr>
          <p:nvPr>
            <p:ph type="body" idx="1"/>
          </p:nvPr>
        </p:nvSpPr>
        <p:spPr>
          <a:xfrm>
            <a:off x="457200" y="1077925"/>
            <a:ext cx="67905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254061"/>
              </a:buClr>
              <a:buSzPts val="2400"/>
              <a:buNone/>
            </a:pPr>
            <a:r>
              <a:rPr lang="en-US" b="0" dirty="0">
                <a:solidFill>
                  <a:srgbClr val="254061"/>
                </a:solidFill>
              </a:rPr>
              <a:t>Local Search Marketing</a:t>
            </a:r>
            <a:endParaRPr b="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SUMMARY</a:t>
            </a:r>
            <a:endParaRPr dirty="0"/>
          </a:p>
        </p:txBody>
      </p:sp>
      <p:sp>
        <p:nvSpPr>
          <p:cNvPr id="374" name="Google Shape;374;p2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lvl="0" indent="-327660" algn="l" rtl="0">
              <a:spcBef>
                <a:spcPts val="0"/>
              </a:spcBef>
              <a:spcAft>
                <a:spcPts val="0"/>
              </a:spcAft>
              <a:buClr>
                <a:schemeClr val="dk1"/>
              </a:buClr>
              <a:buSzPts val="1800"/>
              <a:buChar char="•"/>
            </a:pPr>
            <a:r>
              <a:rPr lang="en-US" sz="1800" dirty="0"/>
              <a:t>The audit is key</a:t>
            </a:r>
            <a:endParaRPr sz="1800" dirty="0"/>
          </a:p>
          <a:p>
            <a:pPr marL="342900" lvl="0" indent="-327660" algn="l" rtl="0">
              <a:spcBef>
                <a:spcPts val="408"/>
              </a:spcBef>
              <a:spcAft>
                <a:spcPts val="0"/>
              </a:spcAft>
              <a:buClr>
                <a:schemeClr val="dk1"/>
              </a:buClr>
              <a:buSzPts val="1800"/>
              <a:buChar char="•"/>
            </a:pPr>
            <a:r>
              <a:rPr lang="en-US" sz="1800" dirty="0"/>
              <a:t>Develop your digital marketing strategy</a:t>
            </a:r>
            <a:endParaRPr sz="1800" dirty="0"/>
          </a:p>
          <a:p>
            <a:pPr marL="742950" lvl="1" indent="-292100" algn="l" rtl="0">
              <a:spcBef>
                <a:spcPts val="340"/>
              </a:spcBef>
              <a:spcAft>
                <a:spcPts val="0"/>
              </a:spcAft>
              <a:buClr>
                <a:schemeClr val="dk1"/>
              </a:buClr>
              <a:buSzPts val="1800"/>
              <a:buChar char="–"/>
            </a:pPr>
            <a:r>
              <a:rPr lang="en-US" sz="1800" dirty="0"/>
              <a:t>Focus on your target audience and business objectives</a:t>
            </a:r>
            <a:endParaRPr sz="1800" dirty="0"/>
          </a:p>
          <a:p>
            <a:pPr marL="742950" lvl="1" indent="-292100" algn="l" rtl="0">
              <a:spcBef>
                <a:spcPts val="340"/>
              </a:spcBef>
              <a:spcAft>
                <a:spcPts val="0"/>
              </a:spcAft>
              <a:buClr>
                <a:schemeClr val="dk1"/>
              </a:buClr>
              <a:buSzPts val="1800"/>
              <a:buChar char="–"/>
            </a:pPr>
            <a:r>
              <a:rPr lang="en-US" sz="1800" dirty="0"/>
              <a:t>Who, What, Where, When, How</a:t>
            </a:r>
            <a:endParaRPr sz="1800" dirty="0"/>
          </a:p>
          <a:p>
            <a:pPr marL="742950" lvl="1" indent="-292100" algn="l" rtl="0">
              <a:spcBef>
                <a:spcPts val="340"/>
              </a:spcBef>
              <a:spcAft>
                <a:spcPts val="0"/>
              </a:spcAft>
              <a:buClr>
                <a:schemeClr val="dk1"/>
              </a:buClr>
              <a:buSzPts val="1800"/>
              <a:buChar char="–"/>
            </a:pPr>
            <a:r>
              <a:rPr lang="en-US" sz="1800" dirty="0"/>
              <a:t>Will include social media</a:t>
            </a:r>
            <a:endParaRPr sz="1800" dirty="0"/>
          </a:p>
          <a:p>
            <a:pPr marL="742950" lvl="1" indent="-292100" algn="l" rtl="0">
              <a:spcBef>
                <a:spcPts val="340"/>
              </a:spcBef>
              <a:spcAft>
                <a:spcPts val="0"/>
              </a:spcAft>
              <a:buClr>
                <a:schemeClr val="dk1"/>
              </a:buClr>
              <a:buSzPts val="1800"/>
              <a:buChar char="–"/>
            </a:pPr>
            <a:r>
              <a:rPr lang="en-US" sz="1800" dirty="0"/>
              <a:t>Content marketing a must</a:t>
            </a:r>
            <a:endParaRPr sz="1800" dirty="0"/>
          </a:p>
          <a:p>
            <a:pPr marL="342900" lvl="0" indent="-327660" algn="l" rtl="0">
              <a:spcBef>
                <a:spcPts val="408"/>
              </a:spcBef>
              <a:spcAft>
                <a:spcPts val="0"/>
              </a:spcAft>
              <a:buClr>
                <a:schemeClr val="dk1"/>
              </a:buClr>
              <a:buSzPts val="1800"/>
              <a:buChar char="•"/>
            </a:pPr>
            <a:r>
              <a:rPr lang="en-US" sz="1800" dirty="0"/>
              <a:t>Consider Google AdGrants (501(c)(3) </a:t>
            </a:r>
            <a:endParaRPr sz="1800" dirty="0"/>
          </a:p>
          <a:p>
            <a:pPr marL="342900" lvl="0" indent="-327660" algn="l" rtl="0">
              <a:spcBef>
                <a:spcPts val="408"/>
              </a:spcBef>
              <a:spcAft>
                <a:spcPts val="0"/>
              </a:spcAft>
              <a:buClr>
                <a:schemeClr val="dk1"/>
              </a:buClr>
              <a:buSzPts val="1800"/>
              <a:buChar char="•"/>
            </a:pPr>
            <a:r>
              <a:rPr lang="en-US" sz="1800" dirty="0"/>
              <a:t>Measure performance</a:t>
            </a:r>
            <a:endParaRPr sz="1800" dirty="0"/>
          </a:p>
          <a:p>
            <a:pPr marL="0" lvl="0" indent="0" algn="l" rtl="0">
              <a:spcBef>
                <a:spcPts val="408"/>
              </a:spcBef>
              <a:spcAft>
                <a:spcPts val="0"/>
              </a:spcAft>
              <a:buClr>
                <a:schemeClr val="dk1"/>
              </a:buClr>
              <a:buSzPts val="2400"/>
              <a:buNone/>
            </a:pPr>
            <a:endParaRPr dirty="0"/>
          </a:p>
        </p:txBody>
      </p:sp>
      <p:pic>
        <p:nvPicPr>
          <p:cNvPr id="375" name="Google Shape;375;p29"/>
          <p:cNvPicPr preferRelativeResize="0"/>
          <p:nvPr/>
        </p:nvPicPr>
        <p:blipFill rotWithShape="1">
          <a:blip r:embed="rId3">
            <a:alphaModFix/>
          </a:blip>
          <a:srcRect/>
          <a:stretch/>
        </p:blipFill>
        <p:spPr>
          <a:xfrm>
            <a:off x="520588" y="2418706"/>
            <a:ext cx="4003017" cy="2728648"/>
          </a:xfrm>
          <a:prstGeom prst="rect">
            <a:avLst/>
          </a:prstGeom>
          <a:noFill/>
          <a:ln>
            <a:noFill/>
          </a:ln>
        </p:spPr>
      </p:pic>
      <p:sp>
        <p:nvSpPr>
          <p:cNvPr id="376" name="Google Shape;376;p29"/>
          <p:cNvSpPr txBox="1">
            <a:spLocks noGrp="1"/>
          </p:cNvSpPr>
          <p:nvPr>
            <p:ph type="body" idx="1"/>
          </p:nvPr>
        </p:nvSpPr>
        <p:spPr>
          <a:xfrm>
            <a:off x="457200" y="1077925"/>
            <a:ext cx="67905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254061"/>
              </a:buClr>
              <a:buSzPts val="2400"/>
              <a:buNone/>
            </a:pPr>
            <a:r>
              <a:rPr lang="en-US" b="0" dirty="0">
                <a:solidFill>
                  <a:srgbClr val="254061"/>
                </a:solidFill>
              </a:rPr>
              <a:t>A Few Tips</a:t>
            </a:r>
            <a:endParaRPr b="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WHAT WE DO…</a:t>
            </a:r>
            <a:endParaRPr dirty="0"/>
          </a:p>
        </p:txBody>
      </p:sp>
      <p:sp>
        <p:nvSpPr>
          <p:cNvPr id="176" name="Google Shape;176;p3"/>
          <p:cNvSpPr txBox="1">
            <a:spLocks noGrp="1"/>
          </p:cNvSpPr>
          <p:nvPr>
            <p:ph type="body" idx="1"/>
          </p:nvPr>
        </p:nvSpPr>
        <p:spPr>
          <a:xfrm>
            <a:off x="457199" y="1600200"/>
            <a:ext cx="8278427" cy="4525963"/>
          </a:xfrm>
          <a:prstGeom prst="rect">
            <a:avLst/>
          </a:prstGeom>
          <a:noFill/>
          <a:ln>
            <a:noFill/>
          </a:ln>
        </p:spPr>
        <p:txBody>
          <a:bodyPr spcFirstLastPara="1" wrap="square" lIns="91425" tIns="45700" rIns="91425" bIns="45700" anchor="t" anchorCtr="0">
            <a:normAutofit/>
          </a:bodyPr>
          <a:lstStyle/>
          <a:p>
            <a:pPr marL="457200" lvl="0" indent="-342900" algn="l" rtl="0">
              <a:spcBef>
                <a:spcPts val="0"/>
              </a:spcBef>
              <a:spcAft>
                <a:spcPts val="0"/>
              </a:spcAft>
              <a:buSzPts val="1800"/>
              <a:buChar char="•"/>
            </a:pPr>
            <a:r>
              <a:rPr lang="en-US" sz="1800" dirty="0"/>
              <a:t>We provide SMB’s, agencies and nonprofits with digital marketing, website development and social media marketing expertise to help generate </a:t>
            </a:r>
            <a:r>
              <a:rPr lang="en-US" sz="1800" u="sng" dirty="0"/>
              <a:t>trackable, measurable outcomes (leads, forms completions, etc.)</a:t>
            </a:r>
            <a:endParaRPr dirty="0"/>
          </a:p>
          <a:p>
            <a:pPr marL="342900" lvl="0" indent="-228600" algn="l" rtl="0">
              <a:spcBef>
                <a:spcPts val="360"/>
              </a:spcBef>
              <a:spcAft>
                <a:spcPts val="0"/>
              </a:spcAft>
              <a:buClr>
                <a:schemeClr val="dk1"/>
              </a:buClr>
              <a:buSzPts val="1800"/>
              <a:buNone/>
            </a:pPr>
            <a:endParaRPr sz="1800" dirty="0"/>
          </a:p>
          <a:p>
            <a:pPr marL="457200" lvl="0" indent="-342900" algn="l" rtl="0">
              <a:spcBef>
                <a:spcPts val="360"/>
              </a:spcBef>
              <a:spcAft>
                <a:spcPts val="0"/>
              </a:spcAft>
              <a:buSzPts val="1800"/>
              <a:buChar char="•"/>
            </a:pPr>
            <a:r>
              <a:rPr lang="en-US" sz="1800" dirty="0"/>
              <a:t>Leverage deep dive Analytics to Measure the Return on Investment and the effectiveness of our digital marketing initiatives for fact-based decision making.</a:t>
            </a:r>
            <a:endParaRPr dirty="0"/>
          </a:p>
          <a:p>
            <a:pPr marL="457200" lvl="0" indent="0" algn="l" rtl="0">
              <a:spcBef>
                <a:spcPts val="360"/>
              </a:spcBef>
              <a:spcAft>
                <a:spcPts val="0"/>
              </a:spcAft>
              <a:buNone/>
            </a:pPr>
            <a:endParaRPr sz="1800" dirty="0"/>
          </a:p>
          <a:p>
            <a:pPr marL="457200" lvl="0" indent="-342900" algn="l" rtl="0">
              <a:spcBef>
                <a:spcPts val="360"/>
              </a:spcBef>
              <a:spcAft>
                <a:spcPts val="0"/>
              </a:spcAft>
              <a:buSzPts val="1800"/>
              <a:buChar char="•"/>
            </a:pPr>
            <a:r>
              <a:rPr lang="en-US" sz="1800" dirty="0"/>
              <a:t>Generate conversions from existing digital marketing budgets</a:t>
            </a:r>
            <a:endParaRPr dirty="0"/>
          </a:p>
          <a:p>
            <a:pPr marL="457200" lvl="0" indent="0" algn="l" rtl="0">
              <a:spcBef>
                <a:spcPts val="360"/>
              </a:spcBef>
              <a:spcAft>
                <a:spcPts val="0"/>
              </a:spcAft>
              <a:buNone/>
            </a:pPr>
            <a:r>
              <a:rPr lang="en-US" sz="1400" dirty="0"/>
              <a:t>(More for less or for the same budget)</a:t>
            </a:r>
            <a:endParaRPr sz="1400" dirty="0"/>
          </a:p>
          <a:p>
            <a:pPr marL="0" lvl="0" indent="0" algn="l" rtl="0">
              <a:spcBef>
                <a:spcPts val="640"/>
              </a:spcBef>
              <a:spcAft>
                <a:spcPts val="0"/>
              </a:spcAft>
              <a:buClr>
                <a:schemeClr val="dk1"/>
              </a:buClr>
              <a:buSzPts val="3200"/>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Q&amp;A</a:t>
            </a:r>
            <a:endParaRPr dirty="0"/>
          </a:p>
        </p:txBody>
      </p:sp>
      <p:sp>
        <p:nvSpPr>
          <p:cNvPr id="382" name="Google Shape;382;p30"/>
          <p:cNvSpPr txBox="1">
            <a:spLocks noGrp="1"/>
          </p:cNvSpPr>
          <p:nvPr>
            <p:ph type="body" idx="1"/>
          </p:nvPr>
        </p:nvSpPr>
        <p:spPr>
          <a:xfrm>
            <a:off x="457199" y="1600200"/>
            <a:ext cx="8278427"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800"/>
              <a:buNone/>
            </a:pPr>
            <a:endParaRPr sz="1800" dirty="0"/>
          </a:p>
          <a:p>
            <a:pPr marL="0" lvl="0" indent="0" algn="l" rtl="0">
              <a:spcBef>
                <a:spcPts val="640"/>
              </a:spcBef>
              <a:spcAft>
                <a:spcPts val="0"/>
              </a:spcAft>
              <a:buClr>
                <a:schemeClr val="dk1"/>
              </a:buClr>
              <a:buSzPts val="3200"/>
              <a:buNone/>
            </a:pPr>
            <a:endParaRPr dirty="0"/>
          </a:p>
        </p:txBody>
      </p:sp>
      <p:pic>
        <p:nvPicPr>
          <p:cNvPr id="383" name="Google Shape;383;p30"/>
          <p:cNvPicPr preferRelativeResize="0"/>
          <p:nvPr/>
        </p:nvPicPr>
        <p:blipFill rotWithShape="1">
          <a:blip r:embed="rId3">
            <a:alphaModFix/>
          </a:blip>
          <a:srcRect/>
          <a:stretch/>
        </p:blipFill>
        <p:spPr>
          <a:xfrm>
            <a:off x="1713390" y="1600200"/>
            <a:ext cx="5717219" cy="417784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cdb6de9cef_2_82"/>
          <p:cNvSpPr txBox="1">
            <a:spLocks noGrp="1"/>
          </p:cNvSpPr>
          <p:nvPr>
            <p:ph type="title"/>
          </p:nvPr>
        </p:nvSpPr>
        <p:spPr>
          <a:xfrm>
            <a:off x="457200" y="336785"/>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THANK YOU</a:t>
            </a:r>
            <a:endParaRPr dirty="0"/>
          </a:p>
        </p:txBody>
      </p:sp>
      <p:sp>
        <p:nvSpPr>
          <p:cNvPr id="389" name="Google Shape;389;g2cdb6de9cef_2_82"/>
          <p:cNvSpPr txBox="1">
            <a:spLocks noGrp="1"/>
          </p:cNvSpPr>
          <p:nvPr>
            <p:ph type="body" idx="1"/>
          </p:nvPr>
        </p:nvSpPr>
        <p:spPr>
          <a:xfrm>
            <a:off x="389800" y="1661125"/>
            <a:ext cx="4592400" cy="45261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None/>
            </a:pPr>
            <a:r>
              <a:rPr lang="en-US" sz="2000" b="1" dirty="0"/>
              <a:t>We’re here to help!</a:t>
            </a:r>
            <a:endParaRPr sz="2000" b="1" dirty="0"/>
          </a:p>
          <a:p>
            <a:pPr marL="342900" lvl="0" indent="0" algn="ctr" rtl="0">
              <a:spcBef>
                <a:spcPts val="0"/>
              </a:spcBef>
              <a:spcAft>
                <a:spcPts val="0"/>
              </a:spcAft>
              <a:buNone/>
            </a:pPr>
            <a:endParaRPr sz="2000" b="1" dirty="0"/>
          </a:p>
          <a:p>
            <a:pPr marL="342900" lvl="0" indent="0" algn="ctr" rtl="0">
              <a:spcBef>
                <a:spcPts val="0"/>
              </a:spcBef>
              <a:spcAft>
                <a:spcPts val="0"/>
              </a:spcAft>
              <a:buNone/>
            </a:pPr>
            <a:endParaRPr sz="2000" b="1" dirty="0"/>
          </a:p>
          <a:p>
            <a:pPr marL="0" lvl="0" indent="0" algn="ctr" rtl="0">
              <a:spcBef>
                <a:spcPts val="400"/>
              </a:spcBef>
              <a:spcAft>
                <a:spcPts val="0"/>
              </a:spcAft>
              <a:buNone/>
            </a:pPr>
            <a:r>
              <a:rPr lang="en-US" sz="2000" b="1" dirty="0"/>
              <a:t>Duane Coleman</a:t>
            </a:r>
            <a:endParaRPr sz="2000" b="1" dirty="0"/>
          </a:p>
          <a:p>
            <a:pPr marL="0" lvl="0" indent="0" algn="ctr" rtl="0">
              <a:spcBef>
                <a:spcPts val="400"/>
              </a:spcBef>
              <a:spcAft>
                <a:spcPts val="0"/>
              </a:spcAft>
              <a:buNone/>
            </a:pPr>
            <a:r>
              <a:rPr lang="en-US" sz="2000" b="1" dirty="0"/>
              <a:t>Dashboard Interactive Marketing</a:t>
            </a:r>
            <a:endParaRPr sz="2000" b="1" dirty="0"/>
          </a:p>
          <a:p>
            <a:pPr marL="0" lvl="0" indent="0" algn="ctr" rtl="0">
              <a:spcBef>
                <a:spcPts val="400"/>
              </a:spcBef>
              <a:spcAft>
                <a:spcPts val="0"/>
              </a:spcAft>
              <a:buNone/>
            </a:pPr>
            <a:r>
              <a:rPr lang="en-US" sz="2000" b="1" dirty="0"/>
              <a:t>763-242-2454</a:t>
            </a:r>
            <a:endParaRPr sz="2000" b="1" dirty="0"/>
          </a:p>
          <a:p>
            <a:pPr marL="0" lvl="0" indent="0" algn="ctr" rtl="0">
              <a:spcBef>
                <a:spcPts val="400"/>
              </a:spcBef>
              <a:spcAft>
                <a:spcPts val="0"/>
              </a:spcAft>
              <a:buNone/>
            </a:pPr>
            <a:r>
              <a:rPr lang="en-US" sz="2000" b="1" u="sng" dirty="0">
                <a:solidFill>
                  <a:schemeClr val="hlink"/>
                </a:solidFill>
                <a:hlinkClick r:id="rId3"/>
              </a:rPr>
              <a:t>duane@dashboardinteractive.com</a:t>
            </a:r>
            <a:endParaRPr sz="2000" b="1" dirty="0"/>
          </a:p>
          <a:p>
            <a:pPr marL="0" lvl="0" indent="0" algn="ctr" rtl="0">
              <a:spcBef>
                <a:spcPts val="400"/>
              </a:spcBef>
              <a:spcAft>
                <a:spcPts val="0"/>
              </a:spcAft>
              <a:buNone/>
            </a:pPr>
            <a:r>
              <a:rPr lang="en-US" sz="2000" b="1" dirty="0"/>
              <a:t>www.dashboardinteractive.com</a:t>
            </a:r>
            <a:endParaRPr sz="2000" b="1" dirty="0"/>
          </a:p>
        </p:txBody>
      </p:sp>
      <p:pic>
        <p:nvPicPr>
          <p:cNvPr id="390" name="Google Shape;390;g2cdb6de9cef_2_82"/>
          <p:cNvPicPr preferRelativeResize="0"/>
          <p:nvPr/>
        </p:nvPicPr>
        <p:blipFill rotWithShape="1">
          <a:blip r:embed="rId4">
            <a:alphaModFix/>
          </a:blip>
          <a:srcRect/>
          <a:stretch/>
        </p:blipFill>
        <p:spPr>
          <a:xfrm>
            <a:off x="5161951" y="1661126"/>
            <a:ext cx="2635626" cy="17570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cd408e6f91_0_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SERVICES WE PROVIDE</a:t>
            </a:r>
            <a:endParaRPr dirty="0"/>
          </a:p>
        </p:txBody>
      </p:sp>
      <p:sp>
        <p:nvSpPr>
          <p:cNvPr id="182" name="Google Shape;182;g2cd408e6f91_0_11"/>
          <p:cNvSpPr txBox="1">
            <a:spLocks noGrp="1"/>
          </p:cNvSpPr>
          <p:nvPr>
            <p:ph type="body" idx="1"/>
          </p:nvPr>
        </p:nvSpPr>
        <p:spPr>
          <a:xfrm>
            <a:off x="633425" y="1600200"/>
            <a:ext cx="8356200" cy="5062800"/>
          </a:xfrm>
          <a:prstGeom prst="rect">
            <a:avLst/>
          </a:prstGeom>
          <a:noFill/>
          <a:ln>
            <a:noFill/>
          </a:ln>
        </p:spPr>
        <p:txBody>
          <a:bodyPr spcFirstLastPara="1" wrap="square" lIns="91425" tIns="45700" rIns="91425" bIns="45700" anchor="t" anchorCtr="0">
            <a:normAutofit fontScale="40000" lnSpcReduction="20000"/>
          </a:bodyPr>
          <a:lstStyle/>
          <a:p>
            <a:pPr marL="342900" lvl="0" indent="-348297" algn="l" rtl="0">
              <a:spcBef>
                <a:spcPts val="0"/>
              </a:spcBef>
              <a:spcAft>
                <a:spcPts val="0"/>
              </a:spcAft>
              <a:buClr>
                <a:schemeClr val="dk1"/>
              </a:buClr>
              <a:buSzPct val="100000"/>
              <a:buChar char="•"/>
            </a:pPr>
            <a:r>
              <a:rPr lang="en-US" sz="3700" dirty="0"/>
              <a:t>Digital Marketing Strategy Development and Implementation</a:t>
            </a:r>
            <a:endParaRPr sz="3700" dirty="0"/>
          </a:p>
          <a:p>
            <a:pPr marL="342900" lvl="0" indent="-348297" algn="l" rtl="0">
              <a:spcBef>
                <a:spcPts val="279"/>
              </a:spcBef>
              <a:spcAft>
                <a:spcPts val="0"/>
              </a:spcAft>
              <a:buClr>
                <a:schemeClr val="dk1"/>
              </a:buClr>
              <a:buSzPct val="100000"/>
              <a:buChar char="•"/>
            </a:pPr>
            <a:r>
              <a:rPr lang="en-US" sz="3700" dirty="0"/>
              <a:t>Mobile First Website Development and Design</a:t>
            </a:r>
            <a:endParaRPr sz="3700" dirty="0"/>
          </a:p>
          <a:p>
            <a:pPr marL="342900" lvl="0" indent="-348297" algn="l" rtl="0">
              <a:spcBef>
                <a:spcPts val="279"/>
              </a:spcBef>
              <a:spcAft>
                <a:spcPts val="0"/>
              </a:spcAft>
              <a:buClr>
                <a:schemeClr val="dk1"/>
              </a:buClr>
              <a:buSzPct val="100000"/>
              <a:buChar char="•"/>
            </a:pPr>
            <a:r>
              <a:rPr lang="en-US" sz="3700" dirty="0"/>
              <a:t>Web Analytics Strategy Development and Implementation</a:t>
            </a:r>
            <a:endParaRPr sz="3700" dirty="0"/>
          </a:p>
          <a:p>
            <a:pPr marL="342900" lvl="0" indent="-348297" algn="l" rtl="0">
              <a:spcBef>
                <a:spcPts val="279"/>
              </a:spcBef>
              <a:spcAft>
                <a:spcPts val="0"/>
              </a:spcAft>
              <a:buClr>
                <a:schemeClr val="dk1"/>
              </a:buClr>
              <a:buSzPct val="100000"/>
              <a:buChar char="•"/>
            </a:pPr>
            <a:r>
              <a:rPr lang="en-US" sz="3700" dirty="0"/>
              <a:t>Audits (SEO, Paid Search, Conversion Optimization, Social Media, Content, etc..)</a:t>
            </a:r>
            <a:endParaRPr sz="3700" dirty="0"/>
          </a:p>
          <a:p>
            <a:pPr marL="342900" lvl="0" indent="-348297" algn="l" rtl="0">
              <a:spcBef>
                <a:spcPts val="279"/>
              </a:spcBef>
              <a:spcAft>
                <a:spcPts val="0"/>
              </a:spcAft>
              <a:buClr>
                <a:schemeClr val="dk1"/>
              </a:buClr>
              <a:buSzPct val="100000"/>
              <a:buChar char="•"/>
            </a:pPr>
            <a:r>
              <a:rPr lang="en-US" sz="3700" dirty="0"/>
              <a:t>Competitive Analysis</a:t>
            </a:r>
            <a:endParaRPr sz="3700" dirty="0"/>
          </a:p>
          <a:p>
            <a:pPr marL="342900" lvl="0" indent="-348297" algn="l" rtl="0">
              <a:spcBef>
                <a:spcPts val="279"/>
              </a:spcBef>
              <a:spcAft>
                <a:spcPts val="0"/>
              </a:spcAft>
              <a:buClr>
                <a:schemeClr val="dk1"/>
              </a:buClr>
              <a:buSzPct val="100000"/>
              <a:buChar char="•"/>
            </a:pPr>
            <a:r>
              <a:rPr lang="en-US" sz="3700" dirty="0"/>
              <a:t>Search Engine Optimization (SEO)</a:t>
            </a:r>
            <a:endParaRPr sz="3700" dirty="0"/>
          </a:p>
          <a:p>
            <a:pPr marL="342900" lvl="0" indent="-348297" algn="l" rtl="0">
              <a:spcBef>
                <a:spcPts val="279"/>
              </a:spcBef>
              <a:spcAft>
                <a:spcPts val="0"/>
              </a:spcAft>
              <a:buClr>
                <a:schemeClr val="dk1"/>
              </a:buClr>
              <a:buSzPct val="100000"/>
              <a:buChar char="•"/>
            </a:pPr>
            <a:r>
              <a:rPr lang="en-US" sz="3700" dirty="0"/>
              <a:t>Pay-Per-Click Advertising (PPC)</a:t>
            </a:r>
            <a:endParaRPr sz="3700" dirty="0"/>
          </a:p>
          <a:p>
            <a:pPr marL="342900" lvl="0" indent="-348297" algn="l" rtl="0">
              <a:spcBef>
                <a:spcPts val="279"/>
              </a:spcBef>
              <a:spcAft>
                <a:spcPts val="0"/>
              </a:spcAft>
              <a:buClr>
                <a:schemeClr val="dk1"/>
              </a:buClr>
              <a:buSzPct val="100000"/>
              <a:buChar char="•"/>
            </a:pPr>
            <a:r>
              <a:rPr lang="en-US" sz="3700" dirty="0"/>
              <a:t>Social Media Marketing</a:t>
            </a:r>
            <a:endParaRPr sz="3700" dirty="0"/>
          </a:p>
          <a:p>
            <a:pPr marL="342900" lvl="0" indent="-348297" algn="l" rtl="0">
              <a:spcBef>
                <a:spcPts val="279"/>
              </a:spcBef>
              <a:spcAft>
                <a:spcPts val="0"/>
              </a:spcAft>
              <a:buClr>
                <a:schemeClr val="dk1"/>
              </a:buClr>
              <a:buSzPct val="100000"/>
              <a:buChar char="•"/>
            </a:pPr>
            <a:r>
              <a:rPr lang="en-US" sz="3700" dirty="0"/>
              <a:t>eNewsletter Marketing</a:t>
            </a:r>
            <a:endParaRPr sz="3700" dirty="0"/>
          </a:p>
          <a:p>
            <a:pPr marL="342900" lvl="0" indent="-348297" algn="l" rtl="0">
              <a:spcBef>
                <a:spcPts val="279"/>
              </a:spcBef>
              <a:spcAft>
                <a:spcPts val="0"/>
              </a:spcAft>
              <a:buClr>
                <a:schemeClr val="dk1"/>
              </a:buClr>
              <a:buSzPct val="100000"/>
              <a:buChar char="•"/>
            </a:pPr>
            <a:r>
              <a:rPr lang="en-US" sz="3700" dirty="0"/>
              <a:t>Content Strategy</a:t>
            </a:r>
            <a:endParaRPr sz="3700" dirty="0"/>
          </a:p>
          <a:p>
            <a:pPr marL="342900" lvl="0" indent="-348297" algn="l" rtl="0">
              <a:spcBef>
                <a:spcPts val="279"/>
              </a:spcBef>
              <a:spcAft>
                <a:spcPts val="0"/>
              </a:spcAft>
              <a:buClr>
                <a:schemeClr val="dk1"/>
              </a:buClr>
              <a:buSzPct val="100000"/>
              <a:buChar char="•"/>
            </a:pPr>
            <a:r>
              <a:rPr lang="en-US" sz="3700" dirty="0"/>
              <a:t>Amazon Strategy Development and Implementation</a:t>
            </a:r>
            <a:endParaRPr sz="3700" dirty="0"/>
          </a:p>
          <a:p>
            <a:pPr marL="342900" lvl="0" indent="-348297" algn="l" rtl="0">
              <a:spcBef>
                <a:spcPts val="279"/>
              </a:spcBef>
              <a:spcAft>
                <a:spcPts val="0"/>
              </a:spcAft>
              <a:buClr>
                <a:schemeClr val="dk1"/>
              </a:buClr>
              <a:buSzPct val="100000"/>
              <a:buChar char="•"/>
            </a:pPr>
            <a:r>
              <a:rPr lang="en-US" sz="3700" dirty="0"/>
              <a:t>Content Creation</a:t>
            </a:r>
            <a:endParaRPr sz="3700" dirty="0"/>
          </a:p>
          <a:p>
            <a:pPr marL="342900" lvl="0" indent="-348297" algn="l" rtl="0">
              <a:spcBef>
                <a:spcPts val="279"/>
              </a:spcBef>
              <a:spcAft>
                <a:spcPts val="0"/>
              </a:spcAft>
              <a:buClr>
                <a:schemeClr val="dk1"/>
              </a:buClr>
              <a:buSzPct val="100000"/>
              <a:buChar char="•"/>
            </a:pPr>
            <a:r>
              <a:rPr lang="en-US" sz="3700" dirty="0"/>
              <a:t>Blog Marketing</a:t>
            </a:r>
            <a:endParaRPr sz="3700" dirty="0"/>
          </a:p>
          <a:p>
            <a:pPr marL="342900" lvl="0" indent="-348297" algn="l" rtl="0">
              <a:spcBef>
                <a:spcPts val="279"/>
              </a:spcBef>
              <a:spcAft>
                <a:spcPts val="0"/>
              </a:spcAft>
              <a:buClr>
                <a:schemeClr val="dk1"/>
              </a:buClr>
              <a:buSzPct val="100000"/>
              <a:buChar char="•"/>
            </a:pPr>
            <a:r>
              <a:rPr lang="en-US" sz="3700" dirty="0"/>
              <a:t>Banner Advertising</a:t>
            </a:r>
            <a:endParaRPr sz="3700" dirty="0"/>
          </a:p>
          <a:p>
            <a:pPr marL="342900" lvl="0" indent="-348297" algn="l" rtl="0">
              <a:spcBef>
                <a:spcPts val="279"/>
              </a:spcBef>
              <a:spcAft>
                <a:spcPts val="0"/>
              </a:spcAft>
              <a:buClr>
                <a:schemeClr val="dk1"/>
              </a:buClr>
              <a:buSzPct val="100000"/>
              <a:buChar char="•"/>
            </a:pPr>
            <a:r>
              <a:rPr lang="en-US" sz="3700" dirty="0"/>
              <a:t>Reputation Management</a:t>
            </a:r>
            <a:endParaRPr sz="3700" dirty="0"/>
          </a:p>
          <a:p>
            <a:pPr marL="342900" lvl="0" indent="-348297" algn="l" rtl="0">
              <a:spcBef>
                <a:spcPts val="279"/>
              </a:spcBef>
              <a:spcAft>
                <a:spcPts val="0"/>
              </a:spcAft>
              <a:buClr>
                <a:schemeClr val="dk1"/>
              </a:buClr>
              <a:buSzPct val="100000"/>
              <a:buChar char="•"/>
            </a:pPr>
            <a:r>
              <a:rPr lang="en-US" sz="3700" dirty="0"/>
              <a:t>Local Search Marketing</a:t>
            </a:r>
            <a:endParaRPr sz="3700" dirty="0"/>
          </a:p>
          <a:p>
            <a:pPr marL="342900" lvl="0" indent="-348297" algn="l" rtl="0">
              <a:spcBef>
                <a:spcPts val="279"/>
              </a:spcBef>
              <a:spcAft>
                <a:spcPts val="0"/>
              </a:spcAft>
              <a:buClr>
                <a:schemeClr val="dk1"/>
              </a:buClr>
              <a:buSzPct val="100000"/>
              <a:buChar char="•"/>
            </a:pPr>
            <a:r>
              <a:rPr lang="en-US" sz="3700" dirty="0"/>
              <a:t>Call Tracking</a:t>
            </a:r>
            <a:endParaRPr sz="3700" dirty="0"/>
          </a:p>
          <a:p>
            <a:pPr marL="342900" lvl="0" indent="-348297" algn="l" rtl="0">
              <a:spcBef>
                <a:spcPts val="279"/>
              </a:spcBef>
              <a:spcAft>
                <a:spcPts val="0"/>
              </a:spcAft>
              <a:buClr>
                <a:schemeClr val="dk1"/>
              </a:buClr>
              <a:buSzPct val="100000"/>
              <a:buChar char="•"/>
            </a:pPr>
            <a:r>
              <a:rPr lang="en-US" sz="3700" dirty="0"/>
              <a:t>Lead Nurturing</a:t>
            </a:r>
            <a:endParaRPr sz="3700" dirty="0"/>
          </a:p>
          <a:p>
            <a:pPr marL="342900" lvl="0" indent="-348297" algn="l" rtl="0">
              <a:spcBef>
                <a:spcPts val="279"/>
              </a:spcBef>
              <a:spcAft>
                <a:spcPts val="0"/>
              </a:spcAft>
              <a:buClr>
                <a:schemeClr val="dk1"/>
              </a:buClr>
              <a:buSzPct val="100000"/>
              <a:buChar char="•"/>
            </a:pPr>
            <a:r>
              <a:rPr lang="en-US" sz="3700" dirty="0"/>
              <a:t>Link Building</a:t>
            </a:r>
            <a:endParaRPr sz="3700" dirty="0"/>
          </a:p>
          <a:p>
            <a:pPr marL="342900" lvl="0" indent="-348297" algn="l" rtl="0">
              <a:spcBef>
                <a:spcPts val="279"/>
              </a:spcBef>
              <a:spcAft>
                <a:spcPts val="0"/>
              </a:spcAft>
              <a:buClr>
                <a:schemeClr val="dk1"/>
              </a:buClr>
              <a:buSzPct val="100000"/>
              <a:buChar char="•"/>
            </a:pPr>
            <a:r>
              <a:rPr lang="en-US" sz="3700" dirty="0"/>
              <a:t>Online Public Relations</a:t>
            </a:r>
            <a:endParaRPr sz="3700" dirty="0"/>
          </a:p>
          <a:p>
            <a:pPr marL="342900" lvl="0" indent="-254317" algn="l" rtl="0">
              <a:spcBef>
                <a:spcPts val="279"/>
              </a:spcBef>
              <a:spcAft>
                <a:spcPts val="0"/>
              </a:spcAft>
              <a:buClr>
                <a:schemeClr val="dk1"/>
              </a:buClr>
              <a:buSzPct val="100000"/>
              <a:buNone/>
            </a:pPr>
            <a:endParaRPr sz="1800" dirty="0"/>
          </a:p>
          <a:p>
            <a:pPr marL="0" lvl="0" indent="0" algn="l" rtl="0">
              <a:spcBef>
                <a:spcPts val="496"/>
              </a:spcBef>
              <a:spcAft>
                <a:spcPts val="0"/>
              </a:spcAft>
              <a:buClr>
                <a:schemeClr val="dk1"/>
              </a:buClr>
              <a:buSzPct val="1000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THE FOUNDATION</a:t>
            </a:r>
            <a:endParaRPr dirty="0"/>
          </a:p>
        </p:txBody>
      </p:sp>
      <p:sp>
        <p:nvSpPr>
          <p:cNvPr id="188" name="Google Shape;188;p5"/>
          <p:cNvSpPr txBox="1">
            <a:spLocks noGrp="1"/>
          </p:cNvSpPr>
          <p:nvPr>
            <p:ph type="body" idx="1"/>
          </p:nvPr>
        </p:nvSpPr>
        <p:spPr>
          <a:xfrm>
            <a:off x="457200" y="1077925"/>
            <a:ext cx="67905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r>
              <a:rPr lang="en-US" b="0" dirty="0">
                <a:solidFill>
                  <a:srgbClr val="254061"/>
                </a:solidFill>
              </a:rPr>
              <a:t>The Digital Marketing Strategy</a:t>
            </a:r>
            <a:endParaRPr b="0" dirty="0">
              <a:solidFill>
                <a:srgbClr val="254061"/>
              </a:solidFill>
            </a:endParaRPr>
          </a:p>
        </p:txBody>
      </p:sp>
      <p:pic>
        <p:nvPicPr>
          <p:cNvPr id="189" name="Google Shape;189;p5" descr="A picture containing graphical user interface&#10;&#10;Description automatically generated"/>
          <p:cNvPicPr preferRelativeResize="0"/>
          <p:nvPr/>
        </p:nvPicPr>
        <p:blipFill rotWithShape="1">
          <a:blip r:embed="rId3">
            <a:alphaModFix/>
          </a:blip>
          <a:srcRect/>
          <a:stretch/>
        </p:blipFill>
        <p:spPr>
          <a:xfrm>
            <a:off x="457201" y="1964938"/>
            <a:ext cx="4189374" cy="4189374"/>
          </a:xfrm>
          <a:prstGeom prst="rect">
            <a:avLst/>
          </a:prstGeom>
          <a:noFill/>
          <a:ln>
            <a:noFill/>
          </a:ln>
        </p:spPr>
      </p:pic>
      <p:sp>
        <p:nvSpPr>
          <p:cNvPr id="190" name="Google Shape;190;p5"/>
          <p:cNvSpPr txBox="1">
            <a:spLocks noGrp="1"/>
          </p:cNvSpPr>
          <p:nvPr>
            <p:ph type="body" idx="4"/>
          </p:nvPr>
        </p:nvSpPr>
        <p:spPr>
          <a:xfrm>
            <a:off x="4766825" y="1964950"/>
            <a:ext cx="4089000" cy="396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t>The Roadmap that that leads to success:</a:t>
            </a:r>
            <a:endParaRPr sz="1800" dirty="0"/>
          </a:p>
          <a:p>
            <a:pPr marL="457200" lvl="0" indent="-330200" algn="l" rtl="0">
              <a:lnSpc>
                <a:spcPct val="115000"/>
              </a:lnSpc>
              <a:spcBef>
                <a:spcPts val="370"/>
              </a:spcBef>
              <a:spcAft>
                <a:spcPts val="0"/>
              </a:spcAft>
              <a:buSzPts val="1600"/>
              <a:buChar char="•"/>
            </a:pPr>
            <a:r>
              <a:rPr lang="en-US" sz="1400" dirty="0"/>
              <a:t>Assess current tactics or strategy</a:t>
            </a:r>
            <a:endParaRPr sz="1400" dirty="0"/>
          </a:p>
          <a:p>
            <a:pPr marL="457200" lvl="0" indent="-330200" algn="l" rtl="0">
              <a:lnSpc>
                <a:spcPct val="115000"/>
              </a:lnSpc>
              <a:spcBef>
                <a:spcPts val="0"/>
              </a:spcBef>
              <a:spcAft>
                <a:spcPts val="0"/>
              </a:spcAft>
              <a:buSzPts val="1600"/>
              <a:buChar char="•"/>
            </a:pPr>
            <a:r>
              <a:rPr lang="en-US" sz="1400" dirty="0"/>
              <a:t>Identify target audience </a:t>
            </a:r>
            <a:endParaRPr sz="1400" dirty="0"/>
          </a:p>
          <a:p>
            <a:pPr marL="457200" lvl="0" indent="-330200" algn="l" rtl="0">
              <a:lnSpc>
                <a:spcPct val="115000"/>
              </a:lnSpc>
              <a:spcBef>
                <a:spcPts val="0"/>
              </a:spcBef>
              <a:spcAft>
                <a:spcPts val="0"/>
              </a:spcAft>
              <a:buSzPts val="1600"/>
              <a:buChar char="•"/>
            </a:pPr>
            <a:r>
              <a:rPr lang="en-US" sz="1400" dirty="0"/>
              <a:t>Personas - characteristics</a:t>
            </a:r>
            <a:endParaRPr sz="1400" dirty="0"/>
          </a:p>
          <a:p>
            <a:pPr marL="457200" lvl="0" indent="-330200" algn="l" rtl="0">
              <a:lnSpc>
                <a:spcPct val="115000"/>
              </a:lnSpc>
              <a:spcBef>
                <a:spcPts val="0"/>
              </a:spcBef>
              <a:spcAft>
                <a:spcPts val="0"/>
              </a:spcAft>
              <a:buSzPts val="1600"/>
              <a:buChar char="•"/>
            </a:pPr>
            <a:r>
              <a:rPr lang="en-US" sz="1400" dirty="0"/>
              <a:t>Where do you find them?</a:t>
            </a:r>
            <a:endParaRPr sz="1400" dirty="0"/>
          </a:p>
          <a:p>
            <a:pPr marL="457200" lvl="0" indent="-330200" algn="l" rtl="0">
              <a:lnSpc>
                <a:spcPct val="115000"/>
              </a:lnSpc>
              <a:spcBef>
                <a:spcPts val="0"/>
              </a:spcBef>
              <a:spcAft>
                <a:spcPts val="0"/>
              </a:spcAft>
              <a:buSzPts val="1600"/>
              <a:buChar char="•"/>
            </a:pPr>
            <a:r>
              <a:rPr lang="en-US" sz="1400" dirty="0"/>
              <a:t>What vehicles can you use to reach them?</a:t>
            </a:r>
            <a:endParaRPr sz="1400" dirty="0"/>
          </a:p>
          <a:p>
            <a:pPr marL="457200" lvl="0" indent="-330200" algn="l" rtl="0">
              <a:lnSpc>
                <a:spcPct val="115000"/>
              </a:lnSpc>
              <a:spcBef>
                <a:spcPts val="0"/>
              </a:spcBef>
              <a:spcAft>
                <a:spcPts val="0"/>
              </a:spcAft>
              <a:buSzPts val="1600"/>
              <a:buChar char="•"/>
            </a:pPr>
            <a:r>
              <a:rPr lang="en-US" sz="1400" dirty="0"/>
              <a:t>Where do they get their information</a:t>
            </a:r>
            <a:endParaRPr sz="1400" dirty="0"/>
          </a:p>
          <a:p>
            <a:pPr marL="457200" lvl="0" indent="-330200" algn="l" rtl="0">
              <a:lnSpc>
                <a:spcPct val="115000"/>
              </a:lnSpc>
              <a:spcBef>
                <a:spcPts val="0"/>
              </a:spcBef>
              <a:spcAft>
                <a:spcPts val="0"/>
              </a:spcAft>
              <a:buSzPts val="1600"/>
              <a:buChar char="•"/>
            </a:pPr>
            <a:r>
              <a:rPr lang="en-US" sz="1400" dirty="0"/>
              <a:t>Messaging, what do we say to them?</a:t>
            </a:r>
          </a:p>
          <a:p>
            <a:pPr marL="457200" lvl="0" indent="-330200" algn="l" rtl="0">
              <a:lnSpc>
                <a:spcPct val="115000"/>
              </a:lnSpc>
              <a:spcBef>
                <a:spcPts val="0"/>
              </a:spcBef>
              <a:spcAft>
                <a:spcPts val="0"/>
              </a:spcAft>
              <a:buSzPts val="1600"/>
              <a:buChar char="•"/>
            </a:pPr>
            <a:r>
              <a:rPr lang="en-US" sz="1400" dirty="0"/>
              <a:t>Marketing Calendar</a:t>
            </a:r>
          </a:p>
          <a:p>
            <a:pPr marL="457200" lvl="0" indent="-330200" algn="l" rtl="0">
              <a:lnSpc>
                <a:spcPct val="115000"/>
              </a:lnSpc>
              <a:spcBef>
                <a:spcPts val="0"/>
              </a:spcBef>
              <a:spcAft>
                <a:spcPts val="0"/>
              </a:spcAft>
              <a:buSzPts val="1600"/>
              <a:buChar char="•"/>
            </a:pPr>
            <a:r>
              <a:rPr lang="en-US" sz="1400" dirty="0"/>
              <a:t>Ensure all Google tools are set up properly</a:t>
            </a:r>
            <a:endParaRPr sz="1400" dirty="0"/>
          </a:p>
          <a:p>
            <a:pPr marL="457200" lvl="0" indent="-330200" algn="l" rtl="0">
              <a:lnSpc>
                <a:spcPct val="115000"/>
              </a:lnSpc>
              <a:spcBef>
                <a:spcPts val="0"/>
              </a:spcBef>
              <a:spcAft>
                <a:spcPts val="0"/>
              </a:spcAft>
              <a:buSzPts val="1600"/>
              <a:buChar char="•"/>
            </a:pPr>
            <a:r>
              <a:rPr lang="en-US" sz="1400" dirty="0"/>
              <a:t>Analytics - how do we measure success?</a:t>
            </a:r>
          </a:p>
          <a:p>
            <a:pPr marL="457200" lvl="0" indent="-330200" algn="l" rtl="0">
              <a:lnSpc>
                <a:spcPct val="115000"/>
              </a:lnSpc>
              <a:spcBef>
                <a:spcPts val="0"/>
              </a:spcBef>
              <a:spcAft>
                <a:spcPts val="0"/>
              </a:spcAft>
              <a:buSzPts val="1600"/>
              <a:buChar char="•"/>
            </a:pPr>
            <a:r>
              <a:rPr lang="en-US" sz="1400" dirty="0"/>
              <a:t>Execute</a:t>
            </a:r>
          </a:p>
          <a:p>
            <a:pPr marL="457200" lvl="0" indent="-330200" algn="l" rtl="0">
              <a:lnSpc>
                <a:spcPct val="115000"/>
              </a:lnSpc>
              <a:spcBef>
                <a:spcPts val="0"/>
              </a:spcBef>
              <a:spcAft>
                <a:spcPts val="0"/>
              </a:spcAft>
              <a:buSzPts val="1600"/>
              <a:buChar char="•"/>
            </a:pPr>
            <a:endParaRPr sz="1400" dirty="0"/>
          </a:p>
          <a:p>
            <a:pPr marL="127000" lvl="0" indent="0" algn="l" rtl="0">
              <a:lnSpc>
                <a:spcPct val="115000"/>
              </a:lnSpc>
              <a:spcBef>
                <a:spcPts val="0"/>
              </a:spcBef>
              <a:spcAft>
                <a:spcPts val="0"/>
              </a:spcAft>
              <a:buSzPts val="1600"/>
              <a:buNone/>
            </a:pPr>
            <a:r>
              <a:rPr lang="en-US" sz="1400" dirty="0"/>
              <a:t>Your Digital Marketing Strategy is a working document that evolves</a:t>
            </a:r>
            <a:endParaRPr sz="1400" dirty="0"/>
          </a:p>
          <a:p>
            <a:pPr marL="342900" lvl="0" indent="-201930" algn="l" rtl="0">
              <a:spcBef>
                <a:spcPts val="444"/>
              </a:spcBef>
              <a:spcAft>
                <a:spcPts val="0"/>
              </a:spcAft>
              <a:buClr>
                <a:schemeClr val="dk1"/>
              </a:buClr>
              <a:buSzPts val="2400"/>
              <a:buNone/>
            </a:pPr>
            <a:endParaRPr sz="1500" dirty="0"/>
          </a:p>
          <a:p>
            <a:pPr marL="0" lvl="0" indent="0" algn="l" rtl="0">
              <a:spcBef>
                <a:spcPts val="444"/>
              </a:spcBef>
              <a:spcAft>
                <a:spcPts val="0"/>
              </a:spcAft>
              <a:buClr>
                <a:schemeClr val="dk1"/>
              </a:buClr>
              <a:buSzPts val="2400"/>
              <a:buNone/>
            </a:pPr>
            <a:endParaRPr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6ee71d4d21_0_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THE DIGITAL MARKETING STRATEGY</a:t>
            </a:r>
            <a:endParaRPr dirty="0"/>
          </a:p>
        </p:txBody>
      </p:sp>
      <p:sp>
        <p:nvSpPr>
          <p:cNvPr id="196" name="Google Shape;196;g26ee71d4d21_0_0"/>
          <p:cNvSpPr txBox="1">
            <a:spLocks noGrp="1"/>
          </p:cNvSpPr>
          <p:nvPr>
            <p:ph type="body" idx="1"/>
          </p:nvPr>
        </p:nvSpPr>
        <p:spPr>
          <a:xfrm>
            <a:off x="457200" y="1077913"/>
            <a:ext cx="4040100" cy="639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r>
              <a:rPr lang="en-US" b="0" dirty="0">
                <a:solidFill>
                  <a:srgbClr val="254061"/>
                </a:solidFill>
              </a:rPr>
              <a:t>Other Sources of Information</a:t>
            </a:r>
            <a:endParaRPr b="0" dirty="0">
              <a:solidFill>
                <a:srgbClr val="254061"/>
              </a:solidFill>
            </a:endParaRPr>
          </a:p>
        </p:txBody>
      </p:sp>
      <p:pic>
        <p:nvPicPr>
          <p:cNvPr id="197" name="Google Shape;197;g26ee71d4d21_0_0" descr="A picture containing graphical user interface&#10;&#10;Description automatically generated"/>
          <p:cNvPicPr preferRelativeResize="0"/>
          <p:nvPr/>
        </p:nvPicPr>
        <p:blipFill rotWithShape="1">
          <a:blip r:embed="rId3">
            <a:alphaModFix/>
          </a:blip>
          <a:srcRect/>
          <a:stretch/>
        </p:blipFill>
        <p:spPr>
          <a:xfrm>
            <a:off x="457200" y="1891175"/>
            <a:ext cx="4175654" cy="4175654"/>
          </a:xfrm>
          <a:prstGeom prst="rect">
            <a:avLst/>
          </a:prstGeom>
          <a:noFill/>
          <a:ln>
            <a:noFill/>
          </a:ln>
        </p:spPr>
      </p:pic>
      <p:sp>
        <p:nvSpPr>
          <p:cNvPr id="198" name="Google Shape;198;g26ee71d4d21_0_0"/>
          <p:cNvSpPr txBox="1">
            <a:spLocks noGrp="1"/>
          </p:cNvSpPr>
          <p:nvPr>
            <p:ph type="body" idx="4"/>
          </p:nvPr>
        </p:nvSpPr>
        <p:spPr>
          <a:xfrm>
            <a:off x="4779025" y="1917550"/>
            <a:ext cx="4113300" cy="4122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900" b="1" dirty="0"/>
              <a:t>Research:</a:t>
            </a:r>
            <a:endParaRPr sz="1900" b="1" dirty="0"/>
          </a:p>
          <a:p>
            <a:pPr marL="457200" lvl="0" indent="-349250" algn="l" rtl="0">
              <a:spcBef>
                <a:spcPts val="370"/>
              </a:spcBef>
              <a:spcAft>
                <a:spcPts val="0"/>
              </a:spcAft>
              <a:buSzPts val="1900"/>
              <a:buChar char="•"/>
            </a:pPr>
            <a:r>
              <a:rPr lang="en-US" sz="1900" dirty="0"/>
              <a:t>Talk to end users </a:t>
            </a:r>
            <a:endParaRPr sz="1900" dirty="0"/>
          </a:p>
          <a:p>
            <a:pPr marL="457200" lvl="0" indent="-349250" algn="l" rtl="0">
              <a:spcBef>
                <a:spcPts val="0"/>
              </a:spcBef>
              <a:spcAft>
                <a:spcPts val="0"/>
              </a:spcAft>
              <a:buSzPts val="1900"/>
              <a:buChar char="•"/>
            </a:pPr>
            <a:r>
              <a:rPr lang="en-US" sz="1900" dirty="0"/>
              <a:t>Heat mapping</a:t>
            </a:r>
            <a:endParaRPr sz="1900" dirty="0"/>
          </a:p>
          <a:p>
            <a:pPr marL="457200" lvl="0" indent="-349250" algn="l" rtl="0">
              <a:spcBef>
                <a:spcPts val="0"/>
              </a:spcBef>
              <a:spcAft>
                <a:spcPts val="0"/>
              </a:spcAft>
              <a:buSzPts val="1900"/>
              <a:buChar char="•"/>
            </a:pPr>
            <a:r>
              <a:rPr lang="en-US" sz="1900" dirty="0"/>
              <a:t>Audit analytics (GA4)</a:t>
            </a:r>
            <a:endParaRPr sz="1900" dirty="0"/>
          </a:p>
          <a:p>
            <a:pPr marL="457200" lvl="0" indent="-349250" algn="l" rtl="0">
              <a:spcBef>
                <a:spcPts val="0"/>
              </a:spcBef>
              <a:spcAft>
                <a:spcPts val="0"/>
              </a:spcAft>
              <a:buSzPts val="1900"/>
              <a:buChar char="•"/>
            </a:pPr>
            <a:r>
              <a:rPr lang="en-US" sz="1900" dirty="0"/>
              <a:t>Leverage other Google tools:</a:t>
            </a:r>
            <a:endParaRPr sz="1900" dirty="0"/>
          </a:p>
          <a:p>
            <a:pPr marL="914400" lvl="1" indent="-349250" algn="l" rtl="0">
              <a:spcBef>
                <a:spcPts val="0"/>
              </a:spcBef>
              <a:spcAft>
                <a:spcPts val="0"/>
              </a:spcAft>
              <a:buSzPts val="1900"/>
              <a:buChar char="–"/>
            </a:pPr>
            <a:r>
              <a:rPr lang="en-US" sz="1900" dirty="0"/>
              <a:t>Search Console </a:t>
            </a:r>
            <a:endParaRPr sz="1900" dirty="0"/>
          </a:p>
          <a:p>
            <a:pPr marL="914400" lvl="1" indent="-349250" algn="l" rtl="0">
              <a:spcBef>
                <a:spcPts val="0"/>
              </a:spcBef>
              <a:spcAft>
                <a:spcPts val="0"/>
              </a:spcAft>
              <a:buSzPts val="1900"/>
              <a:buChar char="–"/>
            </a:pPr>
            <a:r>
              <a:rPr lang="en-US" sz="1900" dirty="0"/>
              <a:t>Business Profile </a:t>
            </a:r>
            <a:endParaRPr sz="1900" dirty="0"/>
          </a:p>
          <a:p>
            <a:pPr marL="914400" lvl="1" indent="-349250" algn="l" rtl="0">
              <a:spcBef>
                <a:spcPts val="0"/>
              </a:spcBef>
              <a:spcAft>
                <a:spcPts val="0"/>
              </a:spcAft>
              <a:buSzPts val="1900"/>
              <a:buChar char="–"/>
            </a:pPr>
            <a:r>
              <a:rPr lang="en-US" sz="1900" dirty="0"/>
              <a:t>Tag Manager </a:t>
            </a:r>
            <a:endParaRPr sz="1900" dirty="0"/>
          </a:p>
          <a:p>
            <a:pPr marL="457200" lvl="0" indent="-349250" algn="l" rtl="0">
              <a:spcBef>
                <a:spcPts val="0"/>
              </a:spcBef>
              <a:spcAft>
                <a:spcPts val="0"/>
              </a:spcAft>
              <a:buSzPts val="1900"/>
              <a:buChar char="•"/>
            </a:pPr>
            <a:r>
              <a:rPr lang="en-US" sz="1900" dirty="0"/>
              <a:t>Audit eNewsletter data</a:t>
            </a:r>
            <a:endParaRPr sz="1900" dirty="0"/>
          </a:p>
          <a:p>
            <a:pPr marL="457200" lvl="0" indent="-349250" algn="l" rtl="0">
              <a:spcBef>
                <a:spcPts val="0"/>
              </a:spcBef>
              <a:spcAft>
                <a:spcPts val="0"/>
              </a:spcAft>
              <a:buSzPts val="1900"/>
              <a:buChar char="•"/>
            </a:pPr>
            <a:r>
              <a:rPr lang="en-US" sz="1900" dirty="0"/>
              <a:t>Social media (groups, etc.)</a:t>
            </a:r>
            <a:endParaRPr sz="1900" dirty="0"/>
          </a:p>
          <a:p>
            <a:pPr marL="457200" lvl="0" indent="-349250" algn="l" rtl="0">
              <a:spcBef>
                <a:spcPts val="0"/>
              </a:spcBef>
              <a:spcAft>
                <a:spcPts val="0"/>
              </a:spcAft>
              <a:buSzPts val="1900"/>
              <a:buChar char="•"/>
            </a:pPr>
            <a:r>
              <a:rPr lang="en-US" sz="1900" dirty="0"/>
              <a:t>Surveys</a:t>
            </a:r>
            <a:endParaRPr sz="1900" dirty="0"/>
          </a:p>
          <a:p>
            <a:pPr marL="457200" lvl="0" indent="-349250" algn="l" rtl="0">
              <a:spcBef>
                <a:spcPts val="0"/>
              </a:spcBef>
              <a:spcAft>
                <a:spcPts val="0"/>
              </a:spcAft>
              <a:buSzPts val="1900"/>
              <a:buChar char="•"/>
            </a:pPr>
            <a:r>
              <a:rPr lang="en-US" sz="1900" dirty="0"/>
              <a:t>Leverage Google and generative AI (ChatGPT, Bard, others)</a:t>
            </a:r>
            <a:endParaRPr sz="1900" dirty="0"/>
          </a:p>
          <a:p>
            <a:pPr marL="0" lvl="0" indent="0" algn="l" rtl="0">
              <a:spcBef>
                <a:spcPts val="444"/>
              </a:spcBef>
              <a:spcAft>
                <a:spcPts val="0"/>
              </a:spcAft>
              <a:buNone/>
            </a:pPr>
            <a:endParaRPr dirty="0"/>
          </a:p>
          <a:p>
            <a:pPr marL="0" lvl="0" indent="0" algn="l" rtl="0">
              <a:spcBef>
                <a:spcPts val="444"/>
              </a:spcBef>
              <a:spcAft>
                <a:spcPts val="0"/>
              </a:spcAft>
              <a:buClr>
                <a:schemeClr val="dk1"/>
              </a:buClr>
              <a:buSzPts val="24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cdb6de9cef_1_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GOOGLE FOR NONPROFITS</a:t>
            </a:r>
            <a:endParaRPr dirty="0"/>
          </a:p>
        </p:txBody>
      </p:sp>
      <p:sp>
        <p:nvSpPr>
          <p:cNvPr id="204" name="Google Shape;204;g2cdb6de9cef_1_0"/>
          <p:cNvSpPr txBox="1">
            <a:spLocks noGrp="1"/>
          </p:cNvSpPr>
          <p:nvPr>
            <p:ph type="body" idx="4"/>
          </p:nvPr>
        </p:nvSpPr>
        <p:spPr>
          <a:xfrm>
            <a:off x="4876475" y="1931250"/>
            <a:ext cx="4113300" cy="4122900"/>
          </a:xfrm>
          <a:prstGeom prst="rect">
            <a:avLst/>
          </a:prstGeom>
          <a:noFill/>
          <a:ln>
            <a:noFill/>
          </a:ln>
        </p:spPr>
        <p:txBody>
          <a:bodyPr spcFirstLastPara="1" wrap="square" lIns="91425" tIns="45700" rIns="91425" bIns="45700" anchor="t" anchorCtr="0">
            <a:normAutofit lnSpcReduction="20000"/>
          </a:bodyPr>
          <a:lstStyle/>
          <a:p>
            <a:pPr marL="457200" lvl="0" indent="-317500" algn="l" rtl="0">
              <a:spcBef>
                <a:spcPts val="480"/>
              </a:spcBef>
              <a:spcAft>
                <a:spcPts val="0"/>
              </a:spcAft>
              <a:buSzPts val="1400"/>
              <a:buChar char="•"/>
            </a:pPr>
            <a:r>
              <a:rPr lang="en-US" sz="1700" dirty="0"/>
              <a:t>Confirm that you meet the eligibility requirements </a:t>
            </a:r>
            <a:endParaRPr sz="1700" dirty="0"/>
          </a:p>
          <a:p>
            <a:pPr marL="914400" lvl="1" indent="-317500" algn="l" rtl="0">
              <a:spcBef>
                <a:spcPts val="0"/>
              </a:spcBef>
              <a:spcAft>
                <a:spcPts val="0"/>
              </a:spcAft>
              <a:buSzPts val="1400"/>
              <a:buChar char="–"/>
            </a:pPr>
            <a:r>
              <a:rPr lang="en-US" sz="1700" dirty="0"/>
              <a:t>501(c)(3)</a:t>
            </a:r>
            <a:endParaRPr sz="1700" dirty="0"/>
          </a:p>
          <a:p>
            <a:pPr marL="0" lvl="0" indent="0" algn="l" rtl="0">
              <a:spcBef>
                <a:spcPts val="480"/>
              </a:spcBef>
              <a:spcAft>
                <a:spcPts val="0"/>
              </a:spcAft>
              <a:buNone/>
            </a:pPr>
            <a:endParaRPr sz="1700" dirty="0"/>
          </a:p>
          <a:p>
            <a:pPr marL="457200" lvl="0" indent="-336550" algn="l" rtl="0">
              <a:spcBef>
                <a:spcPts val="480"/>
              </a:spcBef>
              <a:spcAft>
                <a:spcPts val="0"/>
              </a:spcAft>
              <a:buSzPts val="1700"/>
              <a:buChar char="•"/>
            </a:pPr>
            <a:r>
              <a:rPr lang="en-US" sz="1700" dirty="0"/>
              <a:t>Request a Google for Nonprofits account</a:t>
            </a:r>
            <a:endParaRPr sz="1700" dirty="0"/>
          </a:p>
          <a:p>
            <a:pPr marL="0" lvl="0" indent="0" algn="l" rtl="0">
              <a:spcBef>
                <a:spcPts val="480"/>
              </a:spcBef>
              <a:spcAft>
                <a:spcPts val="0"/>
              </a:spcAft>
              <a:buNone/>
            </a:pPr>
            <a:endParaRPr sz="1700" dirty="0"/>
          </a:p>
          <a:p>
            <a:pPr marL="457200" lvl="0" indent="-336550" algn="l" rtl="0">
              <a:spcBef>
                <a:spcPts val="480"/>
              </a:spcBef>
              <a:spcAft>
                <a:spcPts val="0"/>
              </a:spcAft>
              <a:buSzPts val="1700"/>
              <a:buChar char="•"/>
            </a:pPr>
            <a:r>
              <a:rPr lang="en-US" sz="1700" dirty="0"/>
              <a:t>Once your nonprofit is verified, Google will let you know by email</a:t>
            </a:r>
            <a:endParaRPr sz="1700" dirty="0"/>
          </a:p>
          <a:p>
            <a:pPr marL="0" lvl="0" indent="0" algn="l" rtl="0">
              <a:spcBef>
                <a:spcPts val="480"/>
              </a:spcBef>
              <a:spcAft>
                <a:spcPts val="0"/>
              </a:spcAft>
              <a:buNone/>
            </a:pPr>
            <a:endParaRPr sz="1700" dirty="0"/>
          </a:p>
          <a:p>
            <a:pPr marL="457200" lvl="0" indent="-336550" algn="l" rtl="0">
              <a:spcBef>
                <a:spcPts val="480"/>
              </a:spcBef>
              <a:spcAft>
                <a:spcPts val="0"/>
              </a:spcAft>
              <a:buSzPts val="1700"/>
              <a:buChar char="•"/>
            </a:pPr>
            <a:r>
              <a:rPr lang="en-US" sz="1700" dirty="0"/>
              <a:t>Then you can activate and use the individual products</a:t>
            </a:r>
            <a:endParaRPr sz="1700" dirty="0"/>
          </a:p>
          <a:p>
            <a:pPr marL="0" lvl="0" indent="0" algn="l" rtl="0">
              <a:spcBef>
                <a:spcPts val="370"/>
              </a:spcBef>
              <a:spcAft>
                <a:spcPts val="0"/>
              </a:spcAft>
              <a:buNone/>
            </a:pPr>
            <a:endParaRPr sz="2100" dirty="0"/>
          </a:p>
          <a:p>
            <a:pPr marL="342900" lvl="0" indent="-201930" algn="l" rtl="0">
              <a:spcBef>
                <a:spcPts val="444"/>
              </a:spcBef>
              <a:spcAft>
                <a:spcPts val="0"/>
              </a:spcAft>
              <a:buClr>
                <a:schemeClr val="dk1"/>
              </a:buClr>
              <a:buSzPts val="2400"/>
              <a:buNone/>
            </a:pPr>
            <a:endParaRPr dirty="0"/>
          </a:p>
          <a:p>
            <a:pPr marL="0" lvl="0" indent="0" algn="l" rtl="0">
              <a:spcBef>
                <a:spcPts val="444"/>
              </a:spcBef>
              <a:spcAft>
                <a:spcPts val="0"/>
              </a:spcAft>
              <a:buClr>
                <a:schemeClr val="dk1"/>
              </a:buClr>
              <a:buSzPts val="2400"/>
              <a:buNone/>
            </a:pPr>
            <a:endParaRPr dirty="0"/>
          </a:p>
        </p:txBody>
      </p:sp>
      <p:pic>
        <p:nvPicPr>
          <p:cNvPr id="205" name="Google Shape;205;g2cdb6de9cef_1_0"/>
          <p:cNvPicPr preferRelativeResize="0"/>
          <p:nvPr/>
        </p:nvPicPr>
        <p:blipFill>
          <a:blip r:embed="rId3">
            <a:alphaModFix/>
          </a:blip>
          <a:stretch>
            <a:fillRect/>
          </a:stretch>
        </p:blipFill>
        <p:spPr>
          <a:xfrm>
            <a:off x="619250" y="1828875"/>
            <a:ext cx="4188199" cy="1521200"/>
          </a:xfrm>
          <a:prstGeom prst="rect">
            <a:avLst/>
          </a:prstGeom>
          <a:noFill/>
          <a:ln>
            <a:noFill/>
          </a:ln>
        </p:spPr>
      </p:pic>
      <p:pic>
        <p:nvPicPr>
          <p:cNvPr id="206" name="Google Shape;206;g2cdb6de9cef_1_0"/>
          <p:cNvPicPr preferRelativeResize="0"/>
          <p:nvPr/>
        </p:nvPicPr>
        <p:blipFill>
          <a:blip r:embed="rId4">
            <a:alphaModFix/>
          </a:blip>
          <a:stretch>
            <a:fillRect/>
          </a:stretch>
        </p:blipFill>
        <p:spPr>
          <a:xfrm>
            <a:off x="619250" y="3620075"/>
            <a:ext cx="4040100" cy="22134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cdb6de9cef_1_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GOOGLE AD GRANTS</a:t>
            </a:r>
            <a:endParaRPr dirty="0"/>
          </a:p>
        </p:txBody>
      </p:sp>
      <p:sp>
        <p:nvSpPr>
          <p:cNvPr id="212" name="Google Shape;212;g2cdb6de9cef_1_16"/>
          <p:cNvSpPr txBox="1">
            <a:spLocks noGrp="1"/>
          </p:cNvSpPr>
          <p:nvPr>
            <p:ph type="body" idx="4"/>
          </p:nvPr>
        </p:nvSpPr>
        <p:spPr>
          <a:xfrm>
            <a:off x="4645025" y="1891100"/>
            <a:ext cx="4113300" cy="4122900"/>
          </a:xfrm>
          <a:prstGeom prst="rect">
            <a:avLst/>
          </a:prstGeom>
          <a:noFill/>
          <a:ln>
            <a:noFill/>
          </a:ln>
        </p:spPr>
        <p:txBody>
          <a:bodyPr spcFirstLastPara="1" wrap="square" lIns="91425" tIns="45700" rIns="91425" bIns="45700" anchor="t" anchorCtr="0">
            <a:normAutofit/>
          </a:bodyPr>
          <a:lstStyle/>
          <a:p>
            <a:pPr marL="457200" lvl="0" indent="-336550" algn="l" rtl="0">
              <a:spcBef>
                <a:spcPts val="480"/>
              </a:spcBef>
              <a:spcAft>
                <a:spcPts val="0"/>
              </a:spcAft>
              <a:buSzPts val="1700"/>
              <a:buChar char="•"/>
            </a:pPr>
            <a:r>
              <a:rPr lang="en-US" sz="1700" dirty="0"/>
              <a:t>Raise awareness for your organization and recruit volunteers with in-kind advertising on Google Search</a:t>
            </a:r>
            <a:endParaRPr sz="1700" dirty="0"/>
          </a:p>
          <a:p>
            <a:pPr marL="0" lvl="0" indent="0" algn="l" rtl="0">
              <a:spcBef>
                <a:spcPts val="480"/>
              </a:spcBef>
              <a:spcAft>
                <a:spcPts val="0"/>
              </a:spcAft>
              <a:buNone/>
            </a:pPr>
            <a:endParaRPr sz="1700" dirty="0"/>
          </a:p>
          <a:p>
            <a:pPr marL="457200" lvl="0" indent="-336550" algn="l" rtl="0">
              <a:spcBef>
                <a:spcPts val="480"/>
              </a:spcBef>
              <a:spcAft>
                <a:spcPts val="0"/>
              </a:spcAft>
              <a:buSzPts val="1700"/>
              <a:buChar char="•"/>
            </a:pPr>
            <a:r>
              <a:rPr lang="en-US" sz="1700" dirty="0"/>
              <a:t>Ad Grants provides access to $10,000 USD, of in-kind advertising every month for text ads</a:t>
            </a:r>
            <a:endParaRPr sz="1700" dirty="0"/>
          </a:p>
          <a:p>
            <a:pPr marL="0" lvl="0" indent="0" algn="l" rtl="0">
              <a:spcBef>
                <a:spcPts val="480"/>
              </a:spcBef>
              <a:spcAft>
                <a:spcPts val="0"/>
              </a:spcAft>
              <a:buNone/>
            </a:pPr>
            <a:endParaRPr sz="1700" dirty="0"/>
          </a:p>
          <a:p>
            <a:pPr marL="457200" lvl="0" indent="-336550" algn="l" rtl="0">
              <a:spcBef>
                <a:spcPts val="480"/>
              </a:spcBef>
              <a:spcAft>
                <a:spcPts val="0"/>
              </a:spcAft>
              <a:buSzPts val="1700"/>
              <a:buChar char="•"/>
            </a:pPr>
            <a:r>
              <a:rPr lang="en-US" sz="1700" dirty="0"/>
              <a:t>Once approved, must maintain performance standards (exp. 5% CTR)</a:t>
            </a:r>
            <a:endParaRPr sz="1700" dirty="0"/>
          </a:p>
          <a:p>
            <a:pPr marL="457200" lvl="0" indent="0" algn="l" rtl="0">
              <a:spcBef>
                <a:spcPts val="480"/>
              </a:spcBef>
              <a:spcAft>
                <a:spcPts val="0"/>
              </a:spcAft>
              <a:buNone/>
            </a:pPr>
            <a:endParaRPr sz="1700" dirty="0"/>
          </a:p>
          <a:p>
            <a:pPr marL="342900" lvl="0" indent="-201930" algn="l" rtl="0">
              <a:spcBef>
                <a:spcPts val="444"/>
              </a:spcBef>
              <a:spcAft>
                <a:spcPts val="0"/>
              </a:spcAft>
              <a:buClr>
                <a:schemeClr val="dk1"/>
              </a:buClr>
              <a:buSzPts val="2400"/>
              <a:buNone/>
            </a:pPr>
            <a:endParaRPr sz="1700" dirty="0"/>
          </a:p>
          <a:p>
            <a:pPr marL="0" lvl="0" indent="0" algn="l" rtl="0">
              <a:spcBef>
                <a:spcPts val="444"/>
              </a:spcBef>
              <a:spcAft>
                <a:spcPts val="0"/>
              </a:spcAft>
              <a:buClr>
                <a:schemeClr val="dk1"/>
              </a:buClr>
              <a:buSzPts val="2400"/>
              <a:buNone/>
            </a:pPr>
            <a:endParaRPr sz="1700" dirty="0"/>
          </a:p>
        </p:txBody>
      </p:sp>
      <p:pic>
        <p:nvPicPr>
          <p:cNvPr id="213" name="Google Shape;213;g2cdb6de9cef_1_16"/>
          <p:cNvPicPr preferRelativeResize="0"/>
          <p:nvPr/>
        </p:nvPicPr>
        <p:blipFill>
          <a:blip r:embed="rId3">
            <a:alphaModFix/>
          </a:blip>
          <a:stretch>
            <a:fillRect/>
          </a:stretch>
        </p:blipFill>
        <p:spPr>
          <a:xfrm>
            <a:off x="674250" y="1891100"/>
            <a:ext cx="3741025" cy="30178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cdb6de9cef_2_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54061"/>
              </a:buClr>
              <a:buSzPts val="3500"/>
              <a:buFont typeface="Calibri"/>
              <a:buNone/>
            </a:pPr>
            <a:r>
              <a:rPr lang="en-US" dirty="0"/>
              <a:t>GOOGLE AD GRANTS</a:t>
            </a:r>
            <a:endParaRPr dirty="0"/>
          </a:p>
        </p:txBody>
      </p:sp>
      <p:sp>
        <p:nvSpPr>
          <p:cNvPr id="219" name="Google Shape;219;g2cdb6de9cef_2_0"/>
          <p:cNvSpPr txBox="1">
            <a:spLocks noGrp="1"/>
          </p:cNvSpPr>
          <p:nvPr>
            <p:ph type="body" idx="4"/>
          </p:nvPr>
        </p:nvSpPr>
        <p:spPr>
          <a:xfrm>
            <a:off x="4645025" y="1781463"/>
            <a:ext cx="4113300" cy="412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b="1" dirty="0"/>
              <a:t>Who Qualifies:</a:t>
            </a:r>
            <a:endParaRPr sz="1900" b="1" dirty="0"/>
          </a:p>
          <a:p>
            <a:pPr marL="0" lvl="0" indent="0" algn="l" rtl="0">
              <a:spcBef>
                <a:spcPts val="0"/>
              </a:spcBef>
              <a:spcAft>
                <a:spcPts val="0"/>
              </a:spcAft>
              <a:buNone/>
            </a:pPr>
            <a:endParaRPr sz="1900" b="1" dirty="0"/>
          </a:p>
          <a:p>
            <a:pPr marL="457200" lvl="0" indent="-323850" algn="l" rtl="0">
              <a:lnSpc>
                <a:spcPct val="100000"/>
              </a:lnSpc>
              <a:spcBef>
                <a:spcPts val="0"/>
              </a:spcBef>
              <a:spcAft>
                <a:spcPts val="0"/>
              </a:spcAft>
              <a:buSzPts val="1500"/>
              <a:buChar char="•"/>
            </a:pPr>
            <a:r>
              <a:rPr lang="en-US" sz="1500" dirty="0"/>
              <a:t>Not a governmental entity or organization</a:t>
            </a:r>
            <a:endParaRPr sz="1500" dirty="0"/>
          </a:p>
          <a:p>
            <a:pPr marL="457200" lvl="0" indent="0" algn="l" rtl="0">
              <a:lnSpc>
                <a:spcPct val="100000"/>
              </a:lnSpc>
              <a:spcBef>
                <a:spcPts val="0"/>
              </a:spcBef>
              <a:spcAft>
                <a:spcPts val="0"/>
              </a:spcAft>
              <a:buNone/>
            </a:pPr>
            <a:endParaRPr sz="1500" dirty="0"/>
          </a:p>
          <a:p>
            <a:pPr marL="457200" lvl="0" indent="-323850" algn="l" rtl="0">
              <a:lnSpc>
                <a:spcPct val="100000"/>
              </a:lnSpc>
              <a:spcBef>
                <a:spcPts val="0"/>
              </a:spcBef>
              <a:spcAft>
                <a:spcPts val="0"/>
              </a:spcAft>
              <a:buSzPts val="1500"/>
              <a:buFont typeface="Calibri"/>
              <a:buChar char="•"/>
            </a:pPr>
            <a:r>
              <a:rPr lang="en-US" sz="1500" dirty="0"/>
              <a:t>Not a hospital or healthcare organization</a:t>
            </a:r>
            <a:endParaRPr sz="1500" dirty="0"/>
          </a:p>
          <a:p>
            <a:pPr marL="457200" lvl="0" indent="0" algn="l" rtl="0">
              <a:lnSpc>
                <a:spcPct val="100000"/>
              </a:lnSpc>
              <a:spcBef>
                <a:spcPts val="0"/>
              </a:spcBef>
              <a:spcAft>
                <a:spcPts val="0"/>
              </a:spcAft>
              <a:buNone/>
            </a:pPr>
            <a:endParaRPr sz="1500" dirty="0"/>
          </a:p>
          <a:p>
            <a:pPr marL="457200" lvl="0" indent="-323850" algn="l" rtl="0">
              <a:lnSpc>
                <a:spcPct val="100000"/>
              </a:lnSpc>
              <a:spcBef>
                <a:spcPts val="0"/>
              </a:spcBef>
              <a:spcAft>
                <a:spcPts val="0"/>
              </a:spcAft>
              <a:buSzPts val="1500"/>
              <a:buFont typeface="Calibri"/>
              <a:buChar char="•"/>
            </a:pPr>
            <a:r>
              <a:rPr lang="en-US" sz="1500" dirty="0"/>
              <a:t>Not a school, academic institution, or university (</a:t>
            </a:r>
            <a:r>
              <a:rPr lang="en-US" sz="1500" dirty="0">
                <a:uFill>
                  <a:noFill/>
                </a:uFill>
                <a:hlinkClick r:id="rId3"/>
              </a:rPr>
              <a:t>Google for Education</a:t>
            </a:r>
            <a:r>
              <a:rPr lang="en-US" sz="1500" dirty="0"/>
              <a:t> offers a separate program for schools)</a:t>
            </a:r>
            <a:endParaRPr sz="1500" dirty="0"/>
          </a:p>
          <a:p>
            <a:pPr marL="457200" lvl="0" indent="0" algn="l" rtl="0">
              <a:lnSpc>
                <a:spcPct val="100000"/>
              </a:lnSpc>
              <a:spcBef>
                <a:spcPts val="0"/>
              </a:spcBef>
              <a:spcAft>
                <a:spcPts val="0"/>
              </a:spcAft>
              <a:buNone/>
            </a:pPr>
            <a:endParaRPr sz="1500" dirty="0"/>
          </a:p>
          <a:p>
            <a:pPr marL="457200" lvl="0" indent="-323850" algn="l" rtl="0">
              <a:lnSpc>
                <a:spcPct val="115000"/>
              </a:lnSpc>
              <a:spcBef>
                <a:spcPts val="300"/>
              </a:spcBef>
              <a:spcAft>
                <a:spcPts val="0"/>
              </a:spcAft>
              <a:buSzPts val="1500"/>
              <a:buFont typeface="Calibri"/>
              <a:buChar char="•"/>
            </a:pPr>
            <a:r>
              <a:rPr lang="en-US" sz="1500" dirty="0"/>
              <a:t>Organizations must be (i) registered with the IRS as exempt from federal income tax under Section 501(c)(3) of the US Internal Revenue Code, or (ii) a group exempt organization with proven affiliation to a central nonprofit that has 501c3 status</a:t>
            </a:r>
            <a:endParaRPr sz="1500" dirty="0"/>
          </a:p>
        </p:txBody>
      </p:sp>
      <p:pic>
        <p:nvPicPr>
          <p:cNvPr id="220" name="Google Shape;220;g2cdb6de9cef_2_0"/>
          <p:cNvPicPr preferRelativeResize="0"/>
          <p:nvPr/>
        </p:nvPicPr>
        <p:blipFill>
          <a:blip r:embed="rId4">
            <a:alphaModFix/>
          </a:blip>
          <a:stretch>
            <a:fillRect/>
          </a:stretch>
        </p:blipFill>
        <p:spPr>
          <a:xfrm>
            <a:off x="674250" y="1891100"/>
            <a:ext cx="3741025" cy="30178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1797</Words>
  <Application>Microsoft Office PowerPoint</Application>
  <PresentationFormat>On-screen Show (4:3)</PresentationFormat>
  <Paragraphs>304</Paragraphs>
  <Slides>31</Slides>
  <Notes>31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31</vt:i4>
      </vt:variant>
    </vt:vector>
  </HeadingPairs>
  <TitlesOfParts>
    <vt:vector size="37" baseType="lpstr">
      <vt:lpstr>Arial</vt:lpstr>
      <vt:lpstr>Calibri</vt:lpstr>
      <vt:lpstr>Noto Sans Symbols</vt:lpstr>
      <vt:lpstr>Office Theme</vt:lpstr>
      <vt:lpstr>Office Theme</vt:lpstr>
      <vt:lpstr>Office Theme</vt:lpstr>
      <vt:lpstr>Dashboard Interactive Marketing  Minnesota Association Of CVBs Presentation  </vt:lpstr>
      <vt:lpstr>DASHBOARD INTERACTIVE MARKETING</vt:lpstr>
      <vt:lpstr>WHAT WE DO…</vt:lpstr>
      <vt:lpstr>SERVICES WE PROVIDE</vt:lpstr>
      <vt:lpstr>THE FOUNDATION</vt:lpstr>
      <vt:lpstr>THE DIGITAL MARKETING STRATEGY</vt:lpstr>
      <vt:lpstr>GOOGLE FOR NONPROFITS</vt:lpstr>
      <vt:lpstr>GOOGLE AD GRANTS</vt:lpstr>
      <vt:lpstr>GOOGLE AD GRANTS</vt:lpstr>
      <vt:lpstr>GOOGLE ANALYTICS 4</vt:lpstr>
      <vt:lpstr>IMPLEMENT MARKETING DASHBOARDS</vt:lpstr>
      <vt:lpstr>SOCIAL MEDIA</vt:lpstr>
      <vt:lpstr>SOCIAL MEDIA</vt:lpstr>
      <vt:lpstr>SOCIAL MEDIA</vt:lpstr>
      <vt:lpstr>SOCIAL MEDIA STRATEGY</vt:lpstr>
      <vt:lpstr>SOCIAL MEDIA</vt:lpstr>
      <vt:lpstr>SOCIAL MEDIA</vt:lpstr>
      <vt:lpstr>Audience needs  Who will execute the platform tactics?  Time allotted for social content creation and community management  Expertise in graphic and video creation:  in-house or outsourced?  Budget available for strategy execution  Is there already a brand style-guide in place or does one need to be developed?  </vt:lpstr>
      <vt:lpstr>Review your results frequently.  Do more of what your audience is responding to as long as it aligns with your business goals. </vt:lpstr>
      <vt:lpstr>Social platforms are businesses, and they change goals, focus, partners, and terms of services when it suits their objectives. Businesses need to be aware that their social media tactics may need to adjust accordingly.</vt:lpstr>
      <vt:lpstr>DIGITAL MARKETING TACTICS</vt:lpstr>
      <vt:lpstr>DIGITAL MARKETING TACTICS</vt:lpstr>
      <vt:lpstr>DIGITAL MARKETING TACTICS</vt:lpstr>
      <vt:lpstr>DIGITAL MARKETING TACTICS</vt:lpstr>
      <vt:lpstr>DIGITAL MARKETING TACTICS</vt:lpstr>
      <vt:lpstr>DIGITAL MARKETING TACTICS</vt:lpstr>
      <vt:lpstr>DIGITAL MARKETING TACTICS</vt:lpstr>
      <vt:lpstr>DIGITAL MARKETING TACTICS</vt:lpstr>
      <vt:lpstr>SUMMARY</vt:lpstr>
      <vt:lpstr>Q&amp;A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Dashboard Interactive Marketing  Minnesota Association Of CVBs Presentation  </dc:title>
  <dc:creator>Duane Coleman</dc:creator>
  <cp:lastModifiedBy>Duane Coleman</cp:lastModifiedBy>
  <cp:revision>2</cp:revision>
  <dcterms:created xsi:type="dcterms:W3CDTF">2021-04-07T23:18:58Z</dcterms:created>
  <dcterms:modified xsi:type="dcterms:W3CDTF">2024-04-20T14:27:54Z</dcterms:modified>
</cp:coreProperties>
</file>