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9" r:id="rId2"/>
    <p:sldId id="828" r:id="rId3"/>
    <p:sldId id="776" r:id="rId4"/>
    <p:sldId id="350" r:id="rId5"/>
    <p:sldId id="932" r:id="rId6"/>
    <p:sldId id="794" r:id="rId7"/>
    <p:sldId id="862" r:id="rId8"/>
    <p:sldId id="914" r:id="rId9"/>
    <p:sldId id="786" r:id="rId10"/>
    <p:sldId id="915" r:id="rId11"/>
    <p:sldId id="916" r:id="rId12"/>
    <p:sldId id="917" r:id="rId13"/>
    <p:sldId id="919" r:id="rId14"/>
    <p:sldId id="920" r:id="rId15"/>
    <p:sldId id="922" r:id="rId16"/>
    <p:sldId id="923" r:id="rId17"/>
    <p:sldId id="925" r:id="rId18"/>
    <p:sldId id="924" r:id="rId19"/>
    <p:sldId id="926" r:id="rId20"/>
    <p:sldId id="927" r:id="rId21"/>
    <p:sldId id="928" r:id="rId22"/>
    <p:sldId id="929" r:id="rId23"/>
    <p:sldId id="930" r:id="rId24"/>
    <p:sldId id="931" r:id="rId25"/>
    <p:sldId id="822" r:id="rId26"/>
    <p:sldId id="8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5F2B3-F581-D7A4-FEDA-CEEEF188B061}" name="Cali Torell" initials="CT" userId="S::cali@goffpublic.com::08128fdc-3924-41d3-8bc4-b508efcec1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Burns" initials="CB" lastIdx="10" clrIdx="0">
    <p:extLst>
      <p:ext uri="{19B8F6BF-5375-455C-9EA6-DF929625EA0E}">
        <p15:presenceInfo xmlns:p15="http://schemas.microsoft.com/office/powerpoint/2012/main" userId="S::caroline@GoffPublic.com::93d87355-a6e5-4bfd-a017-eb76738a2f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B2292D"/>
    <a:srgbClr val="FDF7EB"/>
    <a:srgbClr val="70ABAF"/>
    <a:srgbClr val="FFFAF4"/>
    <a:srgbClr val="E60000"/>
    <a:srgbClr val="A03425"/>
    <a:srgbClr val="8AA2A4"/>
    <a:srgbClr val="5A7582"/>
    <a:srgbClr val="72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89971" autoAdjust="0"/>
  </p:normalViewPr>
  <p:slideViewPr>
    <p:cSldViewPr snapToGrid="0">
      <p:cViewPr varScale="1">
        <p:scale>
          <a:sx n="103" d="100"/>
          <a:sy n="103" d="100"/>
        </p:scale>
        <p:origin x="114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BD638-5592-4EDF-A31D-50D61D0482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4C3FEF3-6217-4B95-8A71-62F2E63DC74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Public relations</a:t>
          </a:r>
        </a:p>
      </dgm:t>
    </dgm:pt>
    <dgm:pt modelId="{4381567B-951F-46FE-A449-0BDF9AD4D935}" type="parTrans" cxnId="{1F9E07BE-82BA-4417-9039-DF5E627DC874}">
      <dgm:prSet/>
      <dgm:spPr/>
      <dgm:t>
        <a:bodyPr/>
        <a:lstStyle/>
        <a:p>
          <a:endParaRPr lang="en-US"/>
        </a:p>
      </dgm:t>
    </dgm:pt>
    <dgm:pt modelId="{2D1A6672-D91C-4F90-A744-648F91F6540B}" type="sibTrans" cxnId="{1F9E07BE-82BA-4417-9039-DF5E627DC874}">
      <dgm:prSet/>
      <dgm:spPr/>
      <dgm:t>
        <a:bodyPr/>
        <a:lstStyle/>
        <a:p>
          <a:endParaRPr lang="en-US"/>
        </a:p>
      </dgm:t>
    </dgm:pt>
    <dgm:pt modelId="{BA8275F1-BC4D-473F-806F-5EFA36342D2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Public affairs</a:t>
          </a:r>
        </a:p>
      </dgm:t>
    </dgm:pt>
    <dgm:pt modelId="{D825C55E-AE5E-493C-AD39-DA4EA8E53B3E}" type="parTrans" cxnId="{12CE4567-BA0E-452D-B8BF-B6FDD7ABE8D7}">
      <dgm:prSet/>
      <dgm:spPr/>
      <dgm:t>
        <a:bodyPr/>
        <a:lstStyle/>
        <a:p>
          <a:endParaRPr lang="en-US"/>
        </a:p>
      </dgm:t>
    </dgm:pt>
    <dgm:pt modelId="{9237A940-DAE8-470D-A285-017979718E5D}" type="sibTrans" cxnId="{12CE4567-BA0E-452D-B8BF-B6FDD7ABE8D7}">
      <dgm:prSet/>
      <dgm:spPr/>
      <dgm:t>
        <a:bodyPr/>
        <a:lstStyle/>
        <a:p>
          <a:endParaRPr lang="en-US"/>
        </a:p>
      </dgm:t>
    </dgm:pt>
    <dgm:pt modelId="{A5579F19-E09D-47C0-8EFA-A0782C00D1D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Community engagement</a:t>
          </a:r>
        </a:p>
      </dgm:t>
    </dgm:pt>
    <dgm:pt modelId="{246C55AB-128C-457F-8050-F99AF7AE1D81}" type="parTrans" cxnId="{882FE6AA-8070-469C-812E-5B36E828F467}">
      <dgm:prSet/>
      <dgm:spPr/>
      <dgm:t>
        <a:bodyPr/>
        <a:lstStyle/>
        <a:p>
          <a:endParaRPr lang="en-US"/>
        </a:p>
      </dgm:t>
    </dgm:pt>
    <dgm:pt modelId="{7530596E-0113-4647-9AC9-59D2B8A7E537}" type="sibTrans" cxnId="{882FE6AA-8070-469C-812E-5B36E828F467}">
      <dgm:prSet/>
      <dgm:spPr/>
      <dgm:t>
        <a:bodyPr/>
        <a:lstStyle/>
        <a:p>
          <a:endParaRPr lang="en-US"/>
        </a:p>
      </dgm:t>
    </dgm:pt>
    <dgm:pt modelId="{FE99C0AC-DE03-4AA3-98D1-6B1F8BE3BC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Digital and creative services</a:t>
          </a:r>
        </a:p>
      </dgm:t>
    </dgm:pt>
    <dgm:pt modelId="{B6757273-7D9E-4E0A-88C7-3A010A8834F8}" type="parTrans" cxnId="{E09EB7E2-B990-4FB7-B22E-65A90C02ECA3}">
      <dgm:prSet/>
      <dgm:spPr/>
      <dgm:t>
        <a:bodyPr/>
        <a:lstStyle/>
        <a:p>
          <a:endParaRPr lang="en-US"/>
        </a:p>
      </dgm:t>
    </dgm:pt>
    <dgm:pt modelId="{21D4C5DA-35C4-4DF2-AD71-EDC5277D636C}" type="sibTrans" cxnId="{E09EB7E2-B990-4FB7-B22E-65A90C02ECA3}">
      <dgm:prSet/>
      <dgm:spPr/>
      <dgm:t>
        <a:bodyPr/>
        <a:lstStyle/>
        <a:p>
          <a:endParaRPr lang="en-US"/>
        </a:p>
      </dgm:t>
    </dgm:pt>
    <dgm:pt modelId="{012BF18B-56B8-4501-B361-B3891B122BF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Training and Coaching</a:t>
          </a:r>
        </a:p>
      </dgm:t>
    </dgm:pt>
    <dgm:pt modelId="{A1882ABC-C614-46D6-BAE6-6CBD4175A286}" type="parTrans" cxnId="{2FF2C776-DC21-40B3-BAFB-FC1CB914D573}">
      <dgm:prSet/>
      <dgm:spPr/>
      <dgm:t>
        <a:bodyPr/>
        <a:lstStyle/>
        <a:p>
          <a:endParaRPr lang="en-US"/>
        </a:p>
      </dgm:t>
    </dgm:pt>
    <dgm:pt modelId="{3F421430-7756-41A6-A06E-431B493C1CC9}" type="sibTrans" cxnId="{2FF2C776-DC21-40B3-BAFB-FC1CB914D573}">
      <dgm:prSet/>
      <dgm:spPr/>
      <dgm:t>
        <a:bodyPr/>
        <a:lstStyle/>
        <a:p>
          <a:endParaRPr lang="en-US"/>
        </a:p>
      </dgm:t>
    </dgm:pt>
    <dgm:pt modelId="{5E722715-01BE-4AC2-9380-4F3E5C15CE68}" type="pres">
      <dgm:prSet presAssocID="{36EBD638-5592-4EDF-A31D-50D61D0482EE}" presName="root" presStyleCnt="0">
        <dgm:presLayoutVars>
          <dgm:dir/>
          <dgm:resizeHandles val="exact"/>
        </dgm:presLayoutVars>
      </dgm:prSet>
      <dgm:spPr/>
    </dgm:pt>
    <dgm:pt modelId="{8ACE29AD-AD4D-490C-9ABF-D83D3AFADBBD}" type="pres">
      <dgm:prSet presAssocID="{64C3FEF3-6217-4B95-8A71-62F2E63DC74F}" presName="compNode" presStyleCnt="0"/>
      <dgm:spPr/>
    </dgm:pt>
    <dgm:pt modelId="{F5EC464D-6FC6-4FE2-9AC7-903D17A74677}" type="pres">
      <dgm:prSet presAssocID="{64C3FEF3-6217-4B95-8A71-62F2E63DC74F}" presName="iconBgRect" presStyleLbl="bgShp" presStyleIdx="0" presStyleCnt="5"/>
      <dgm:spPr>
        <a:noFill/>
        <a:ln w="38100">
          <a:solidFill>
            <a:srgbClr val="B2292D"/>
          </a:solidFill>
        </a:ln>
      </dgm:spPr>
    </dgm:pt>
    <dgm:pt modelId="{D1E52BDF-F416-4946-82C1-E436FD091C63}" type="pres">
      <dgm:prSet presAssocID="{64C3FEF3-6217-4B95-8A71-62F2E63DC74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0F60E520-8F84-4615-B742-5576183B5D04}" type="pres">
      <dgm:prSet presAssocID="{64C3FEF3-6217-4B95-8A71-62F2E63DC74F}" presName="spaceRect" presStyleCnt="0"/>
      <dgm:spPr/>
    </dgm:pt>
    <dgm:pt modelId="{E6A75A1E-CB81-440F-9ED8-509F465FD76A}" type="pres">
      <dgm:prSet presAssocID="{64C3FEF3-6217-4B95-8A71-62F2E63DC74F}" presName="textRect" presStyleLbl="revTx" presStyleIdx="0" presStyleCnt="5">
        <dgm:presLayoutVars>
          <dgm:chMax val="1"/>
          <dgm:chPref val="1"/>
        </dgm:presLayoutVars>
      </dgm:prSet>
      <dgm:spPr/>
    </dgm:pt>
    <dgm:pt modelId="{9230BF1B-2815-4A6F-AEC9-7E6EC0A7E369}" type="pres">
      <dgm:prSet presAssocID="{2D1A6672-D91C-4F90-A744-648F91F6540B}" presName="sibTrans" presStyleCnt="0"/>
      <dgm:spPr/>
    </dgm:pt>
    <dgm:pt modelId="{F6A1CEA3-C109-40C6-9C3F-4064B8D2A67F}" type="pres">
      <dgm:prSet presAssocID="{BA8275F1-BC4D-473F-806F-5EFA36342D23}" presName="compNode" presStyleCnt="0"/>
      <dgm:spPr/>
    </dgm:pt>
    <dgm:pt modelId="{F31E40EA-C76F-4066-9201-5E8696883ED8}" type="pres">
      <dgm:prSet presAssocID="{BA8275F1-BC4D-473F-806F-5EFA36342D23}" presName="iconBgRect" presStyleLbl="bgShp" presStyleIdx="1" presStyleCnt="5"/>
      <dgm:spPr>
        <a:noFill/>
        <a:ln w="38100">
          <a:solidFill>
            <a:srgbClr val="B2292D"/>
          </a:solidFill>
        </a:ln>
      </dgm:spPr>
    </dgm:pt>
    <dgm:pt modelId="{B4725515-9FAB-4BE8-AB62-604E140E7208}" type="pres">
      <dgm:prSet presAssocID="{BA8275F1-BC4D-473F-806F-5EFA36342D2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9CADE9B2-7893-4063-BC5A-3B31C5063DE3}" type="pres">
      <dgm:prSet presAssocID="{BA8275F1-BC4D-473F-806F-5EFA36342D23}" presName="spaceRect" presStyleCnt="0"/>
      <dgm:spPr/>
    </dgm:pt>
    <dgm:pt modelId="{E355D108-9932-4AF2-A14D-A6F07759597A}" type="pres">
      <dgm:prSet presAssocID="{BA8275F1-BC4D-473F-806F-5EFA36342D23}" presName="textRect" presStyleLbl="revTx" presStyleIdx="1" presStyleCnt="5">
        <dgm:presLayoutVars>
          <dgm:chMax val="1"/>
          <dgm:chPref val="1"/>
        </dgm:presLayoutVars>
      </dgm:prSet>
      <dgm:spPr/>
    </dgm:pt>
    <dgm:pt modelId="{06D8564C-994F-4CEE-9D36-D074DC00D194}" type="pres">
      <dgm:prSet presAssocID="{9237A940-DAE8-470D-A285-017979718E5D}" presName="sibTrans" presStyleCnt="0"/>
      <dgm:spPr/>
    </dgm:pt>
    <dgm:pt modelId="{6FFA5D0B-FA1D-4E6B-89AE-F92EDA008748}" type="pres">
      <dgm:prSet presAssocID="{A5579F19-E09D-47C0-8EFA-A0782C00D1D2}" presName="compNode" presStyleCnt="0"/>
      <dgm:spPr/>
    </dgm:pt>
    <dgm:pt modelId="{32CE63FF-0687-4F3C-8239-ED471DCA2628}" type="pres">
      <dgm:prSet presAssocID="{A5579F19-E09D-47C0-8EFA-A0782C00D1D2}" presName="iconBgRect" presStyleLbl="bgShp" presStyleIdx="2" presStyleCnt="5"/>
      <dgm:spPr>
        <a:noFill/>
        <a:ln w="38100">
          <a:solidFill>
            <a:srgbClr val="B2292D"/>
          </a:solidFill>
        </a:ln>
      </dgm:spPr>
    </dgm:pt>
    <dgm:pt modelId="{7AA0F549-D628-4003-845A-1571DF5E6EE7}" type="pres">
      <dgm:prSet presAssocID="{A5579F19-E09D-47C0-8EFA-A0782C00D1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4F45ACF-1708-45A6-B359-E4364D438917}" type="pres">
      <dgm:prSet presAssocID="{A5579F19-E09D-47C0-8EFA-A0782C00D1D2}" presName="spaceRect" presStyleCnt="0"/>
      <dgm:spPr/>
    </dgm:pt>
    <dgm:pt modelId="{22C6C64C-B44D-49A7-A6F0-13CDC7D28A30}" type="pres">
      <dgm:prSet presAssocID="{A5579F19-E09D-47C0-8EFA-A0782C00D1D2}" presName="textRect" presStyleLbl="revTx" presStyleIdx="2" presStyleCnt="5">
        <dgm:presLayoutVars>
          <dgm:chMax val="1"/>
          <dgm:chPref val="1"/>
        </dgm:presLayoutVars>
      </dgm:prSet>
      <dgm:spPr/>
    </dgm:pt>
    <dgm:pt modelId="{B8DB41CA-B28E-4777-8F8E-2B53F25BA587}" type="pres">
      <dgm:prSet presAssocID="{7530596E-0113-4647-9AC9-59D2B8A7E537}" presName="sibTrans" presStyleCnt="0"/>
      <dgm:spPr/>
    </dgm:pt>
    <dgm:pt modelId="{204FD7D3-86E7-4ABC-AF71-F618168F57D4}" type="pres">
      <dgm:prSet presAssocID="{FE99C0AC-DE03-4AA3-98D1-6B1F8BE3BC65}" presName="compNode" presStyleCnt="0"/>
      <dgm:spPr/>
    </dgm:pt>
    <dgm:pt modelId="{FAEF1B1C-0213-4C69-9003-6F7DDF1E95B4}" type="pres">
      <dgm:prSet presAssocID="{FE99C0AC-DE03-4AA3-98D1-6B1F8BE3BC65}" presName="iconBgRect" presStyleLbl="bgShp" presStyleIdx="3" presStyleCnt="5"/>
      <dgm:spPr>
        <a:noFill/>
        <a:ln w="38100">
          <a:solidFill>
            <a:srgbClr val="B2292D"/>
          </a:solidFill>
        </a:ln>
      </dgm:spPr>
    </dgm:pt>
    <dgm:pt modelId="{29AD4293-3F56-4ABA-BB05-3A9D0FD09B57}" type="pres">
      <dgm:prSet presAssocID="{FE99C0AC-DE03-4AA3-98D1-6B1F8BE3BC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256A89D7-595A-4EAA-9432-24754010B5BF}" type="pres">
      <dgm:prSet presAssocID="{FE99C0AC-DE03-4AA3-98D1-6B1F8BE3BC65}" presName="spaceRect" presStyleCnt="0"/>
      <dgm:spPr/>
    </dgm:pt>
    <dgm:pt modelId="{AB987CAE-311A-44BB-8DAE-A5D4CD146A92}" type="pres">
      <dgm:prSet presAssocID="{FE99C0AC-DE03-4AA3-98D1-6B1F8BE3BC65}" presName="textRect" presStyleLbl="revTx" presStyleIdx="3" presStyleCnt="5">
        <dgm:presLayoutVars>
          <dgm:chMax val="1"/>
          <dgm:chPref val="1"/>
        </dgm:presLayoutVars>
      </dgm:prSet>
      <dgm:spPr/>
    </dgm:pt>
    <dgm:pt modelId="{745F12D1-44BE-4F48-947C-405ED2235784}" type="pres">
      <dgm:prSet presAssocID="{21D4C5DA-35C4-4DF2-AD71-EDC5277D636C}" presName="sibTrans" presStyleCnt="0"/>
      <dgm:spPr/>
    </dgm:pt>
    <dgm:pt modelId="{A66569D0-94D4-4FCD-AEBA-269A063C9BC3}" type="pres">
      <dgm:prSet presAssocID="{012BF18B-56B8-4501-B361-B3891B122BF4}" presName="compNode" presStyleCnt="0"/>
      <dgm:spPr/>
    </dgm:pt>
    <dgm:pt modelId="{628415D3-20D8-42ED-836D-F2FD70F05EF5}" type="pres">
      <dgm:prSet presAssocID="{012BF18B-56B8-4501-B361-B3891B122BF4}" presName="iconBgRect" presStyleLbl="bgShp" presStyleIdx="4" presStyleCnt="5"/>
      <dgm:spPr>
        <a:noFill/>
        <a:ln w="38100">
          <a:solidFill>
            <a:srgbClr val="B2292D"/>
          </a:solidFill>
        </a:ln>
      </dgm:spPr>
    </dgm:pt>
    <dgm:pt modelId="{569D26CA-AC29-4A8D-863B-104CEEA0F027}" type="pres">
      <dgm:prSet presAssocID="{012BF18B-56B8-4501-B361-B3891B122B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solidFill>
            <a:srgbClr val="C00000">
              <a:alpha val="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635BFCD-2B54-414D-89EA-3E8D744B6D51}" type="pres">
      <dgm:prSet presAssocID="{012BF18B-56B8-4501-B361-B3891B122BF4}" presName="spaceRect" presStyleCnt="0"/>
      <dgm:spPr/>
    </dgm:pt>
    <dgm:pt modelId="{1FE406DF-E08C-4EDA-9CFD-D3C78886B318}" type="pres">
      <dgm:prSet presAssocID="{012BF18B-56B8-4501-B361-B3891B122BF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D3ABB10-0DD4-B741-BDB0-3B5AC7A8F4A1}" type="presOf" srcId="{36EBD638-5592-4EDF-A31D-50D61D0482EE}" destId="{5E722715-01BE-4AC2-9380-4F3E5C15CE68}" srcOrd="0" destOrd="0" presId="urn:microsoft.com/office/officeart/2018/5/layout/IconCircleLabelList"/>
    <dgm:cxn modelId="{F41D9C3F-B91F-164C-A9FC-746685132F50}" type="presOf" srcId="{A5579F19-E09D-47C0-8EFA-A0782C00D1D2}" destId="{22C6C64C-B44D-49A7-A6F0-13CDC7D28A30}" srcOrd="0" destOrd="0" presId="urn:microsoft.com/office/officeart/2018/5/layout/IconCircleLabelList"/>
    <dgm:cxn modelId="{7B67EB66-6D2C-BE4A-8DF4-8E4C7F3DC569}" type="presOf" srcId="{BA8275F1-BC4D-473F-806F-5EFA36342D23}" destId="{E355D108-9932-4AF2-A14D-A6F07759597A}" srcOrd="0" destOrd="0" presId="urn:microsoft.com/office/officeart/2018/5/layout/IconCircleLabelList"/>
    <dgm:cxn modelId="{12CE4567-BA0E-452D-B8BF-B6FDD7ABE8D7}" srcId="{36EBD638-5592-4EDF-A31D-50D61D0482EE}" destId="{BA8275F1-BC4D-473F-806F-5EFA36342D23}" srcOrd="1" destOrd="0" parTransId="{D825C55E-AE5E-493C-AD39-DA4EA8E53B3E}" sibTransId="{9237A940-DAE8-470D-A285-017979718E5D}"/>
    <dgm:cxn modelId="{2FF2C776-DC21-40B3-BAFB-FC1CB914D573}" srcId="{36EBD638-5592-4EDF-A31D-50D61D0482EE}" destId="{012BF18B-56B8-4501-B361-B3891B122BF4}" srcOrd="4" destOrd="0" parTransId="{A1882ABC-C614-46D6-BAE6-6CBD4175A286}" sibTransId="{3F421430-7756-41A6-A06E-431B493C1CC9}"/>
    <dgm:cxn modelId="{B2DA3283-F5FD-E54A-AE86-D01BE0C2AA81}" type="presOf" srcId="{012BF18B-56B8-4501-B361-B3891B122BF4}" destId="{1FE406DF-E08C-4EDA-9CFD-D3C78886B318}" srcOrd="0" destOrd="0" presId="urn:microsoft.com/office/officeart/2018/5/layout/IconCircleLabelList"/>
    <dgm:cxn modelId="{7BFB999F-A4B5-D84D-B88D-FCCF73808FBF}" type="presOf" srcId="{FE99C0AC-DE03-4AA3-98D1-6B1F8BE3BC65}" destId="{AB987CAE-311A-44BB-8DAE-A5D4CD146A92}" srcOrd="0" destOrd="0" presId="urn:microsoft.com/office/officeart/2018/5/layout/IconCircleLabelList"/>
    <dgm:cxn modelId="{882FE6AA-8070-469C-812E-5B36E828F467}" srcId="{36EBD638-5592-4EDF-A31D-50D61D0482EE}" destId="{A5579F19-E09D-47C0-8EFA-A0782C00D1D2}" srcOrd="2" destOrd="0" parTransId="{246C55AB-128C-457F-8050-F99AF7AE1D81}" sibTransId="{7530596E-0113-4647-9AC9-59D2B8A7E537}"/>
    <dgm:cxn modelId="{1F9E07BE-82BA-4417-9039-DF5E627DC874}" srcId="{36EBD638-5592-4EDF-A31D-50D61D0482EE}" destId="{64C3FEF3-6217-4B95-8A71-62F2E63DC74F}" srcOrd="0" destOrd="0" parTransId="{4381567B-951F-46FE-A449-0BDF9AD4D935}" sibTransId="{2D1A6672-D91C-4F90-A744-648F91F6540B}"/>
    <dgm:cxn modelId="{E09EB7E2-B990-4FB7-B22E-65A90C02ECA3}" srcId="{36EBD638-5592-4EDF-A31D-50D61D0482EE}" destId="{FE99C0AC-DE03-4AA3-98D1-6B1F8BE3BC65}" srcOrd="3" destOrd="0" parTransId="{B6757273-7D9E-4E0A-88C7-3A010A8834F8}" sibTransId="{21D4C5DA-35C4-4DF2-AD71-EDC5277D636C}"/>
    <dgm:cxn modelId="{133BA0FA-D383-8348-B7F2-565C3152568E}" type="presOf" srcId="{64C3FEF3-6217-4B95-8A71-62F2E63DC74F}" destId="{E6A75A1E-CB81-440F-9ED8-509F465FD76A}" srcOrd="0" destOrd="0" presId="urn:microsoft.com/office/officeart/2018/5/layout/IconCircleLabelList"/>
    <dgm:cxn modelId="{D071AE87-E8FC-B34A-8893-2011C205E707}" type="presParOf" srcId="{5E722715-01BE-4AC2-9380-4F3E5C15CE68}" destId="{8ACE29AD-AD4D-490C-9ABF-D83D3AFADBBD}" srcOrd="0" destOrd="0" presId="urn:microsoft.com/office/officeart/2018/5/layout/IconCircleLabelList"/>
    <dgm:cxn modelId="{1A25D510-0601-A14B-9204-9964094473E8}" type="presParOf" srcId="{8ACE29AD-AD4D-490C-9ABF-D83D3AFADBBD}" destId="{F5EC464D-6FC6-4FE2-9AC7-903D17A74677}" srcOrd="0" destOrd="0" presId="urn:microsoft.com/office/officeart/2018/5/layout/IconCircleLabelList"/>
    <dgm:cxn modelId="{61B8187D-BA2C-574D-90DB-66D635BBC64E}" type="presParOf" srcId="{8ACE29AD-AD4D-490C-9ABF-D83D3AFADBBD}" destId="{D1E52BDF-F416-4946-82C1-E436FD091C63}" srcOrd="1" destOrd="0" presId="urn:microsoft.com/office/officeart/2018/5/layout/IconCircleLabelList"/>
    <dgm:cxn modelId="{D326358E-F529-5C42-A5D7-8FA2521A8F35}" type="presParOf" srcId="{8ACE29AD-AD4D-490C-9ABF-D83D3AFADBBD}" destId="{0F60E520-8F84-4615-B742-5576183B5D04}" srcOrd="2" destOrd="0" presId="urn:microsoft.com/office/officeart/2018/5/layout/IconCircleLabelList"/>
    <dgm:cxn modelId="{1660E70E-7F58-E741-8DA2-C27DFC689AF9}" type="presParOf" srcId="{8ACE29AD-AD4D-490C-9ABF-D83D3AFADBBD}" destId="{E6A75A1E-CB81-440F-9ED8-509F465FD76A}" srcOrd="3" destOrd="0" presId="urn:microsoft.com/office/officeart/2018/5/layout/IconCircleLabelList"/>
    <dgm:cxn modelId="{FB0AC339-B47F-BB4D-9484-0587033E01F5}" type="presParOf" srcId="{5E722715-01BE-4AC2-9380-4F3E5C15CE68}" destId="{9230BF1B-2815-4A6F-AEC9-7E6EC0A7E369}" srcOrd="1" destOrd="0" presId="urn:microsoft.com/office/officeart/2018/5/layout/IconCircleLabelList"/>
    <dgm:cxn modelId="{E48D4A3B-990A-C24C-A2F6-AA7F32F71E65}" type="presParOf" srcId="{5E722715-01BE-4AC2-9380-4F3E5C15CE68}" destId="{F6A1CEA3-C109-40C6-9C3F-4064B8D2A67F}" srcOrd="2" destOrd="0" presId="urn:microsoft.com/office/officeart/2018/5/layout/IconCircleLabelList"/>
    <dgm:cxn modelId="{65814291-3AB0-F54F-A8A8-476CE43121C2}" type="presParOf" srcId="{F6A1CEA3-C109-40C6-9C3F-4064B8D2A67F}" destId="{F31E40EA-C76F-4066-9201-5E8696883ED8}" srcOrd="0" destOrd="0" presId="urn:microsoft.com/office/officeart/2018/5/layout/IconCircleLabelList"/>
    <dgm:cxn modelId="{83F8DD97-91BF-B54F-977E-AF37C422A85F}" type="presParOf" srcId="{F6A1CEA3-C109-40C6-9C3F-4064B8D2A67F}" destId="{B4725515-9FAB-4BE8-AB62-604E140E7208}" srcOrd="1" destOrd="0" presId="urn:microsoft.com/office/officeart/2018/5/layout/IconCircleLabelList"/>
    <dgm:cxn modelId="{0442146F-A8EF-D04A-BD45-32FB9B6F9DC4}" type="presParOf" srcId="{F6A1CEA3-C109-40C6-9C3F-4064B8D2A67F}" destId="{9CADE9B2-7893-4063-BC5A-3B31C5063DE3}" srcOrd="2" destOrd="0" presId="urn:microsoft.com/office/officeart/2018/5/layout/IconCircleLabelList"/>
    <dgm:cxn modelId="{6B45AEBA-6EFC-A54F-B77F-174CDA074710}" type="presParOf" srcId="{F6A1CEA3-C109-40C6-9C3F-4064B8D2A67F}" destId="{E355D108-9932-4AF2-A14D-A6F07759597A}" srcOrd="3" destOrd="0" presId="urn:microsoft.com/office/officeart/2018/5/layout/IconCircleLabelList"/>
    <dgm:cxn modelId="{184481D1-A395-E441-9620-250FFF7E2CAA}" type="presParOf" srcId="{5E722715-01BE-4AC2-9380-4F3E5C15CE68}" destId="{06D8564C-994F-4CEE-9D36-D074DC00D194}" srcOrd="3" destOrd="0" presId="urn:microsoft.com/office/officeart/2018/5/layout/IconCircleLabelList"/>
    <dgm:cxn modelId="{B24C144A-37DD-AC43-A940-9A3283604383}" type="presParOf" srcId="{5E722715-01BE-4AC2-9380-4F3E5C15CE68}" destId="{6FFA5D0B-FA1D-4E6B-89AE-F92EDA008748}" srcOrd="4" destOrd="0" presId="urn:microsoft.com/office/officeart/2018/5/layout/IconCircleLabelList"/>
    <dgm:cxn modelId="{4309978C-B410-3044-B787-4EFFF485A81E}" type="presParOf" srcId="{6FFA5D0B-FA1D-4E6B-89AE-F92EDA008748}" destId="{32CE63FF-0687-4F3C-8239-ED471DCA2628}" srcOrd="0" destOrd="0" presId="urn:microsoft.com/office/officeart/2018/5/layout/IconCircleLabelList"/>
    <dgm:cxn modelId="{88FB9688-9831-164C-B1E1-FE716281BFF0}" type="presParOf" srcId="{6FFA5D0B-FA1D-4E6B-89AE-F92EDA008748}" destId="{7AA0F549-D628-4003-845A-1571DF5E6EE7}" srcOrd="1" destOrd="0" presId="urn:microsoft.com/office/officeart/2018/5/layout/IconCircleLabelList"/>
    <dgm:cxn modelId="{D370BC50-196F-C047-B10B-1DA636855947}" type="presParOf" srcId="{6FFA5D0B-FA1D-4E6B-89AE-F92EDA008748}" destId="{94F45ACF-1708-45A6-B359-E4364D438917}" srcOrd="2" destOrd="0" presId="urn:microsoft.com/office/officeart/2018/5/layout/IconCircleLabelList"/>
    <dgm:cxn modelId="{7561DB49-B1CD-0B45-9C8B-F6412A3D0D39}" type="presParOf" srcId="{6FFA5D0B-FA1D-4E6B-89AE-F92EDA008748}" destId="{22C6C64C-B44D-49A7-A6F0-13CDC7D28A30}" srcOrd="3" destOrd="0" presId="urn:microsoft.com/office/officeart/2018/5/layout/IconCircleLabelList"/>
    <dgm:cxn modelId="{B816CE67-7B7F-3041-B448-7C5479D8911B}" type="presParOf" srcId="{5E722715-01BE-4AC2-9380-4F3E5C15CE68}" destId="{B8DB41CA-B28E-4777-8F8E-2B53F25BA587}" srcOrd="5" destOrd="0" presId="urn:microsoft.com/office/officeart/2018/5/layout/IconCircleLabelList"/>
    <dgm:cxn modelId="{FC3994C4-0DF7-384C-BE4D-3528EFC6A5C7}" type="presParOf" srcId="{5E722715-01BE-4AC2-9380-4F3E5C15CE68}" destId="{204FD7D3-86E7-4ABC-AF71-F618168F57D4}" srcOrd="6" destOrd="0" presId="urn:microsoft.com/office/officeart/2018/5/layout/IconCircleLabelList"/>
    <dgm:cxn modelId="{96597F98-8AA4-D04E-A964-1829F71B3B92}" type="presParOf" srcId="{204FD7D3-86E7-4ABC-AF71-F618168F57D4}" destId="{FAEF1B1C-0213-4C69-9003-6F7DDF1E95B4}" srcOrd="0" destOrd="0" presId="urn:microsoft.com/office/officeart/2018/5/layout/IconCircleLabelList"/>
    <dgm:cxn modelId="{C44034E6-45A7-A843-88CF-13676308F5B5}" type="presParOf" srcId="{204FD7D3-86E7-4ABC-AF71-F618168F57D4}" destId="{29AD4293-3F56-4ABA-BB05-3A9D0FD09B57}" srcOrd="1" destOrd="0" presId="urn:microsoft.com/office/officeart/2018/5/layout/IconCircleLabelList"/>
    <dgm:cxn modelId="{DF010F22-8FF8-B140-BDB1-E5EED31AFCC6}" type="presParOf" srcId="{204FD7D3-86E7-4ABC-AF71-F618168F57D4}" destId="{256A89D7-595A-4EAA-9432-24754010B5BF}" srcOrd="2" destOrd="0" presId="urn:microsoft.com/office/officeart/2018/5/layout/IconCircleLabelList"/>
    <dgm:cxn modelId="{1E63420E-D67F-5148-8512-B11CD3464733}" type="presParOf" srcId="{204FD7D3-86E7-4ABC-AF71-F618168F57D4}" destId="{AB987CAE-311A-44BB-8DAE-A5D4CD146A92}" srcOrd="3" destOrd="0" presId="urn:microsoft.com/office/officeart/2018/5/layout/IconCircleLabelList"/>
    <dgm:cxn modelId="{7D4B0E01-F588-6A44-9132-F14B8B8CD79C}" type="presParOf" srcId="{5E722715-01BE-4AC2-9380-4F3E5C15CE68}" destId="{745F12D1-44BE-4F48-947C-405ED2235784}" srcOrd="7" destOrd="0" presId="urn:microsoft.com/office/officeart/2018/5/layout/IconCircleLabelList"/>
    <dgm:cxn modelId="{208E06F7-8E1F-884A-B4D7-F56E6672D18B}" type="presParOf" srcId="{5E722715-01BE-4AC2-9380-4F3E5C15CE68}" destId="{A66569D0-94D4-4FCD-AEBA-269A063C9BC3}" srcOrd="8" destOrd="0" presId="urn:microsoft.com/office/officeart/2018/5/layout/IconCircleLabelList"/>
    <dgm:cxn modelId="{D0C1B7F0-05FE-6643-954B-319C17693950}" type="presParOf" srcId="{A66569D0-94D4-4FCD-AEBA-269A063C9BC3}" destId="{628415D3-20D8-42ED-836D-F2FD70F05EF5}" srcOrd="0" destOrd="0" presId="urn:microsoft.com/office/officeart/2018/5/layout/IconCircleLabelList"/>
    <dgm:cxn modelId="{F0C145E0-F28C-3A4F-A307-2B6519851491}" type="presParOf" srcId="{A66569D0-94D4-4FCD-AEBA-269A063C9BC3}" destId="{569D26CA-AC29-4A8D-863B-104CEEA0F027}" srcOrd="1" destOrd="0" presId="urn:microsoft.com/office/officeart/2018/5/layout/IconCircleLabelList"/>
    <dgm:cxn modelId="{FC0F6FBE-C429-AA44-BC2C-EC1804F63965}" type="presParOf" srcId="{A66569D0-94D4-4FCD-AEBA-269A063C9BC3}" destId="{D635BFCD-2B54-414D-89EA-3E8D744B6D51}" srcOrd="2" destOrd="0" presId="urn:microsoft.com/office/officeart/2018/5/layout/IconCircleLabelList"/>
    <dgm:cxn modelId="{C0D3F912-964C-7447-A4F6-C7A388FAE953}" type="presParOf" srcId="{A66569D0-94D4-4FCD-AEBA-269A063C9BC3}" destId="{1FE406DF-E08C-4EDA-9CFD-D3C78886B3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464D-6FC6-4FE2-9AC7-903D17A74677}">
      <dsp:nvSpPr>
        <dsp:cNvPr id="0" name=""/>
        <dsp:cNvSpPr/>
      </dsp:nvSpPr>
      <dsp:spPr>
        <a:xfrm>
          <a:off x="970046" y="1055959"/>
          <a:ext cx="1098000" cy="1098000"/>
        </a:xfrm>
        <a:prstGeom prst="ellipse">
          <a:avLst/>
        </a:prstGeom>
        <a:noFill/>
        <a:ln w="38100">
          <a:solidFill>
            <a:srgbClr val="B229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52BDF-F416-4946-82C1-E436FD091C63}">
      <dsp:nvSpPr>
        <dsp:cNvPr id="0" name=""/>
        <dsp:cNvSpPr/>
      </dsp:nvSpPr>
      <dsp:spPr>
        <a:xfrm>
          <a:off x="1204046" y="128995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75A1E-CB81-440F-9ED8-509F465FD76A}">
      <dsp:nvSpPr>
        <dsp:cNvPr id="0" name=""/>
        <dsp:cNvSpPr/>
      </dsp:nvSpPr>
      <dsp:spPr>
        <a:xfrm>
          <a:off x="619046" y="2495959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Public relations</a:t>
          </a:r>
        </a:p>
      </dsp:txBody>
      <dsp:txXfrm>
        <a:off x="619046" y="2495959"/>
        <a:ext cx="1800000" cy="765000"/>
      </dsp:txXfrm>
    </dsp:sp>
    <dsp:sp modelId="{F31E40EA-C76F-4066-9201-5E8696883ED8}">
      <dsp:nvSpPr>
        <dsp:cNvPr id="0" name=""/>
        <dsp:cNvSpPr/>
      </dsp:nvSpPr>
      <dsp:spPr>
        <a:xfrm>
          <a:off x="3085046" y="1055959"/>
          <a:ext cx="1098000" cy="1098000"/>
        </a:xfrm>
        <a:prstGeom prst="ellipse">
          <a:avLst/>
        </a:prstGeom>
        <a:noFill/>
        <a:ln w="38100">
          <a:solidFill>
            <a:srgbClr val="B229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25515-9FAB-4BE8-AB62-604E140E7208}">
      <dsp:nvSpPr>
        <dsp:cNvPr id="0" name=""/>
        <dsp:cNvSpPr/>
      </dsp:nvSpPr>
      <dsp:spPr>
        <a:xfrm>
          <a:off x="3319046" y="128995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D108-9932-4AF2-A14D-A6F07759597A}">
      <dsp:nvSpPr>
        <dsp:cNvPr id="0" name=""/>
        <dsp:cNvSpPr/>
      </dsp:nvSpPr>
      <dsp:spPr>
        <a:xfrm>
          <a:off x="2734046" y="2495959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Public affairs</a:t>
          </a:r>
        </a:p>
      </dsp:txBody>
      <dsp:txXfrm>
        <a:off x="2734046" y="2495959"/>
        <a:ext cx="1800000" cy="765000"/>
      </dsp:txXfrm>
    </dsp:sp>
    <dsp:sp modelId="{32CE63FF-0687-4F3C-8239-ED471DCA2628}">
      <dsp:nvSpPr>
        <dsp:cNvPr id="0" name=""/>
        <dsp:cNvSpPr/>
      </dsp:nvSpPr>
      <dsp:spPr>
        <a:xfrm>
          <a:off x="5200046" y="1055959"/>
          <a:ext cx="1098000" cy="1098000"/>
        </a:xfrm>
        <a:prstGeom prst="ellipse">
          <a:avLst/>
        </a:prstGeom>
        <a:noFill/>
        <a:ln w="38100">
          <a:solidFill>
            <a:srgbClr val="B229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0F549-D628-4003-845A-1571DF5E6EE7}">
      <dsp:nvSpPr>
        <dsp:cNvPr id="0" name=""/>
        <dsp:cNvSpPr/>
      </dsp:nvSpPr>
      <dsp:spPr>
        <a:xfrm>
          <a:off x="5434046" y="128995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6C64C-B44D-49A7-A6F0-13CDC7D28A30}">
      <dsp:nvSpPr>
        <dsp:cNvPr id="0" name=""/>
        <dsp:cNvSpPr/>
      </dsp:nvSpPr>
      <dsp:spPr>
        <a:xfrm>
          <a:off x="4849046" y="2495959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Community engagement</a:t>
          </a:r>
        </a:p>
      </dsp:txBody>
      <dsp:txXfrm>
        <a:off x="4849046" y="2495959"/>
        <a:ext cx="1800000" cy="765000"/>
      </dsp:txXfrm>
    </dsp:sp>
    <dsp:sp modelId="{FAEF1B1C-0213-4C69-9003-6F7DDF1E95B4}">
      <dsp:nvSpPr>
        <dsp:cNvPr id="0" name=""/>
        <dsp:cNvSpPr/>
      </dsp:nvSpPr>
      <dsp:spPr>
        <a:xfrm>
          <a:off x="7315046" y="1055959"/>
          <a:ext cx="1098000" cy="1098000"/>
        </a:xfrm>
        <a:prstGeom prst="ellipse">
          <a:avLst/>
        </a:prstGeom>
        <a:noFill/>
        <a:ln w="38100">
          <a:solidFill>
            <a:srgbClr val="B229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D4293-3F56-4ABA-BB05-3A9D0FD09B57}">
      <dsp:nvSpPr>
        <dsp:cNvPr id="0" name=""/>
        <dsp:cNvSpPr/>
      </dsp:nvSpPr>
      <dsp:spPr>
        <a:xfrm>
          <a:off x="7549046" y="128995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87CAE-311A-44BB-8DAE-A5D4CD146A92}">
      <dsp:nvSpPr>
        <dsp:cNvPr id="0" name=""/>
        <dsp:cNvSpPr/>
      </dsp:nvSpPr>
      <dsp:spPr>
        <a:xfrm>
          <a:off x="6964046" y="2495959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Digital and creative services</a:t>
          </a:r>
        </a:p>
      </dsp:txBody>
      <dsp:txXfrm>
        <a:off x="6964046" y="2495959"/>
        <a:ext cx="1800000" cy="765000"/>
      </dsp:txXfrm>
    </dsp:sp>
    <dsp:sp modelId="{628415D3-20D8-42ED-836D-F2FD70F05EF5}">
      <dsp:nvSpPr>
        <dsp:cNvPr id="0" name=""/>
        <dsp:cNvSpPr/>
      </dsp:nvSpPr>
      <dsp:spPr>
        <a:xfrm>
          <a:off x="9430046" y="1055959"/>
          <a:ext cx="1098000" cy="1098000"/>
        </a:xfrm>
        <a:prstGeom prst="ellipse">
          <a:avLst/>
        </a:prstGeom>
        <a:noFill/>
        <a:ln w="38100">
          <a:solidFill>
            <a:srgbClr val="B229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D26CA-AC29-4A8D-863B-104CEEA0F027}">
      <dsp:nvSpPr>
        <dsp:cNvPr id="0" name=""/>
        <dsp:cNvSpPr/>
      </dsp:nvSpPr>
      <dsp:spPr>
        <a:xfrm>
          <a:off x="9664046" y="128995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rgbClr val="C00000">
              <a:alpha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06DF-E08C-4EDA-9CFD-D3C78886B318}">
      <dsp:nvSpPr>
        <dsp:cNvPr id="0" name=""/>
        <dsp:cNvSpPr/>
      </dsp:nvSpPr>
      <dsp:spPr>
        <a:xfrm>
          <a:off x="9079046" y="2495959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Training and Coaching</a:t>
          </a:r>
        </a:p>
      </dsp:txBody>
      <dsp:txXfrm>
        <a:off x="9079046" y="2495959"/>
        <a:ext cx="1800000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833D5-B6DB-4417-80F8-2115146DDA5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4FDD3-17F1-4B7A-8503-D54647C3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41QciKkLh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4FDD3-17F1-4B7A-8503-D54647C32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F3033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1925-CA98-455D-A45B-7A71D36D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4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4FDD3-17F1-4B7A-8503-D54647C32D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1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1925-CA98-455D-A45B-7A71D36D90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6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Fox News Reporter vs. Daycare Director - YouTube</a:t>
            </a:r>
            <a:endParaRPr lang="en-US" b="1" i="0" dirty="0">
              <a:solidFill>
                <a:srgbClr val="2F3033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81925-CA98-455D-A45B-7A71D36D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33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4FDD3-17F1-4B7A-8503-D54647C32D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2F3033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81925-CA98-455D-A45B-7A71D36D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5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4FDD3-17F1-4B7A-8503-D54647C32D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4FDD3-17F1-4B7A-8503-D54647C32D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C2E5755-BE71-42AB-90F6-2F0E564E55A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A709C-AADA-40D3-957E-893B18ADB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32" y="1258636"/>
            <a:ext cx="9595936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C607-3EF5-436E-A362-C37FB4F54254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F28-6DF0-4504-9918-536BB1B9FA11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8CF-544E-4644-A5ED-8BFA55AC904A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40815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20DED0-842D-4236-8DE2-847A33CFA49E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E865-D6F4-43E8-B056-5F77FF98F8C7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2656-D9E5-45DE-AB78-A02B96C0D337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D20B-CD57-45CB-9DE3-30B0CB335A7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F8FB-3BFB-4C6B-BFA1-0EF9A6BEF927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6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B5E6-956A-4BA4-975A-E7DEF0A26FCD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888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74AE70-3B2E-4296-B975-61046C051972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80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>
            <a:alpha val="6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758159-BAD0-408E-BBE1-96B668F1C58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0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41QciKkLhA?feature=oembed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AF4">
            <a:alpha val="600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5CDF3CBC-2701-CDE6-6230-9E070BA34662}"/>
              </a:ext>
            </a:extLst>
          </p:cNvPr>
          <p:cNvSpPr txBox="1">
            <a:spLocks/>
          </p:cNvSpPr>
          <p:nvPr/>
        </p:nvSpPr>
        <p:spPr>
          <a:xfrm>
            <a:off x="3663818" y="1685154"/>
            <a:ext cx="4864363" cy="337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MACVB</a:t>
            </a:r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8F0EE224-7A6D-F415-5AC8-ED4EBFCDF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381" y="267005"/>
            <a:ext cx="454670" cy="45589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1557DAC-8BAA-A23C-C0B1-CEBF4FFC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6ABB1E-117E-6CF2-223B-0A4A7B2B27AD}"/>
              </a:ext>
            </a:extLst>
          </p:cNvPr>
          <p:cNvSpPr/>
          <p:nvPr/>
        </p:nvSpPr>
        <p:spPr>
          <a:xfrm rot="16200000">
            <a:off x="9785456" y="3054581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28C96-FA37-3404-0B89-0BA1F797099E}"/>
              </a:ext>
            </a:extLst>
          </p:cNvPr>
          <p:cNvSpPr txBox="1">
            <a:spLocks/>
          </p:cNvSpPr>
          <p:nvPr/>
        </p:nvSpPr>
        <p:spPr>
          <a:xfrm>
            <a:off x="1884670" y="2280939"/>
            <a:ext cx="8422656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spc="3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Creating a </a:t>
            </a:r>
          </a:p>
          <a:p>
            <a:pPr>
              <a:lnSpc>
                <a:spcPct val="100000"/>
              </a:lnSpc>
            </a:pPr>
            <a:r>
              <a:rPr lang="en-US" sz="4800" b="1" spc="3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Crisis-Ready Culture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3F61FB-4375-4F79-6D71-5D167956B0CA}"/>
              </a:ext>
            </a:extLst>
          </p:cNvPr>
          <p:cNvSpPr txBox="1">
            <a:spLocks/>
          </p:cNvSpPr>
          <p:nvPr/>
        </p:nvSpPr>
        <p:spPr>
          <a:xfrm>
            <a:off x="3663817" y="4057941"/>
            <a:ext cx="4864363" cy="337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PRESENTED BY: ASHLEY ARAM</a:t>
            </a:r>
          </a:p>
        </p:txBody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5463-1524-4758-AE04-E484027B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345" y="717114"/>
            <a:ext cx="7417635" cy="107692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B2292D"/>
                </a:solidFill>
              </a:rPr>
              <a:t>ESTABLISH YOUR </a:t>
            </a:r>
            <a:r>
              <a:rPr lang="en-US" sz="3600" b="1" dirty="0">
                <a:solidFill>
                  <a:srgbClr val="B2292D"/>
                </a:solidFill>
              </a:rPr>
              <a:t>CRISIS COMMUNICATION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A66803-EEEB-4F78-85C7-99815FE81152}"/>
              </a:ext>
            </a:extLst>
          </p:cNvPr>
          <p:cNvSpPr/>
          <p:nvPr/>
        </p:nvSpPr>
        <p:spPr>
          <a:xfrm>
            <a:off x="587067" y="2270285"/>
            <a:ext cx="11604933" cy="394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Assemble a team with clearly defined roles and responsibilities </a:t>
            </a:r>
          </a:p>
          <a:p>
            <a:pPr marL="320040" indent="-34290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+mj-lt"/>
              </a:rPr>
              <a:t>There are people taking action and others approving them</a:t>
            </a:r>
          </a:p>
          <a:p>
            <a:pPr marL="320040" indent="-34290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US" sz="1900" dirty="0">
              <a:solidFill>
                <a:prstClr val="black"/>
              </a:solidFill>
              <a:latin typeface="+mj-lt"/>
            </a:endParaRPr>
          </a:p>
          <a:p>
            <a:pPr indent="-2286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900" b="1" dirty="0">
                <a:solidFill>
                  <a:prstClr val="black"/>
                </a:solidFill>
                <a:latin typeface="+mj-lt"/>
              </a:rPr>
              <a:t>What are the types of people you should consider having on your crisis response team?</a:t>
            </a:r>
          </a:p>
          <a:p>
            <a:pPr marL="320040" indent="-34290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+mj-lt"/>
              </a:rPr>
              <a:t>What do those relationships look like?</a:t>
            </a:r>
          </a:p>
          <a:p>
            <a:pPr marL="777240" lvl="1" indent="-342900">
              <a:lnSpc>
                <a:spcPct val="90000"/>
              </a:lnSpc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US" sz="19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EBDDEB-5B41-74CB-CA9E-84FD65A4F85D}"/>
              </a:ext>
            </a:extLst>
          </p:cNvPr>
          <p:cNvSpPr/>
          <p:nvPr/>
        </p:nvSpPr>
        <p:spPr>
          <a:xfrm>
            <a:off x="651582" y="739184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heers with solid fill">
            <a:extLst>
              <a:ext uri="{FF2B5EF4-FFF2-40B4-BE49-F238E27FC236}">
                <a16:creationId xmlns:a16="http://schemas.microsoft.com/office/drawing/2014/main" id="{C81E6B93-A0B4-4EE0-78D3-16366D45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34" y="876436"/>
            <a:ext cx="672552" cy="672552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026AF33-4889-A012-4D85-A7E4E2E9ED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30153-5CF2-23C8-93F7-59245479B7E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DEFINE OBJECTIVES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6" y="2095505"/>
            <a:ext cx="11839206" cy="27343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Determine the fundamental objectives of the crisis communication plan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Decide what your plan needs to achieve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Public safety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Reputation management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Business continuity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What else?</a:t>
            </a:r>
          </a:p>
        </p:txBody>
      </p: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8296A97D-2642-DEEF-D3D1-86FCFC37C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533" y="949484"/>
            <a:ext cx="766482" cy="766482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02E1F1-FC3F-A550-C219-C544024A6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EA3351-164E-8666-C338-DC49EB84DD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6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ASSESS THE RISKS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6" y="2297517"/>
            <a:ext cx="11839206" cy="1459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Identify potential crises that could affect your organization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Conduct a vulnerability audit to understand where your organization is most at risk </a:t>
            </a:r>
            <a:b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</a:br>
            <a:endParaRPr lang="en-US" sz="2000" dirty="0">
              <a:ln w="22225">
                <a:noFill/>
              </a:ln>
              <a:cs typeface="Gill Sans SemiBold" panose="020B0502020104020203" pitchFamily="34" charset="-79"/>
            </a:endParaRP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B544A353-53F2-2DDF-0065-F11346EF1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916" y="960891"/>
            <a:ext cx="649716" cy="649716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96282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DETERMINE APPROPRIATE </a:t>
            </a: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COMMUNICATIONS TOOLS 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6" y="2124029"/>
            <a:ext cx="10439892" cy="28844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Verbal tools: 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More personal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Media interviews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Phone calls or meetings with public safety officials, elected officials, donors, or any other attendees, members or staff who were directly involved or impacted 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Automated phone line messages or talking points for office 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Press conferences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02E1F1-FC3F-A550-C219-C544024A6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EA3351-164E-8666-C338-DC49EB84DD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49696D64-1B46-C130-A56A-A533F0761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771" y="1017872"/>
            <a:ext cx="622005" cy="6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168692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COMMUNICATIONS TOOLS 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73160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5" y="2073150"/>
            <a:ext cx="8155513" cy="4134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Written tools: 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More messaging control and can reach many key audiences quickly and simultaneously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Official media/public statement(s)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Email(s) to select audiences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Emergency notification system (call/text/email)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News release(s)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Website (custom banner at the top of the homepage, dark page, etc.)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Social media pages or volunteer Facebook groups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Employee slack channel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Signage at offices or brick-and-mortar locations</a:t>
            </a:r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49696D64-1B46-C130-A56A-A533F076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771" y="890282"/>
            <a:ext cx="622005" cy="622005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03FF1D9-6795-D2F6-D811-914A5B6F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32"/>
          <a:stretch/>
        </p:blipFill>
        <p:spPr>
          <a:xfrm rot="5400000">
            <a:off x="7446359" y="2112359"/>
            <a:ext cx="6874899" cy="2616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4BD483-3205-3635-8D37-2AEECB34265B}"/>
              </a:ext>
            </a:extLst>
          </p:cNvPr>
          <p:cNvSpPr/>
          <p:nvPr/>
        </p:nvSpPr>
        <p:spPr>
          <a:xfrm>
            <a:off x="9533891" y="2207191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168692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COMMUNICATIONS TOOLS 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73160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49696D64-1B46-C130-A56A-A533F076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771" y="890282"/>
            <a:ext cx="622005" cy="622005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03FF1D9-6795-D2F6-D811-914A5B6F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32"/>
          <a:stretch/>
        </p:blipFill>
        <p:spPr>
          <a:xfrm rot="5400000">
            <a:off x="7446359" y="2112359"/>
            <a:ext cx="6874899" cy="2616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4BD483-3205-3635-8D37-2AEECB34265B}"/>
              </a:ext>
            </a:extLst>
          </p:cNvPr>
          <p:cNvSpPr/>
          <p:nvPr/>
        </p:nvSpPr>
        <p:spPr>
          <a:xfrm>
            <a:off x="9533891" y="2207191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C6640B-E39F-EC8C-497A-C710F14C8AA5}"/>
              </a:ext>
            </a:extLst>
          </p:cNvPr>
          <p:cNvSpPr txBox="1">
            <a:spLocks/>
          </p:cNvSpPr>
          <p:nvPr/>
        </p:nvSpPr>
        <p:spPr>
          <a:xfrm>
            <a:off x="648246" y="2207191"/>
            <a:ext cx="7475028" cy="35184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Each situation is different and should be considered on a case-by-case basis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Publications for proactive, positive communications shouldn’t be used during a crisis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Could be used to share information about longer-term responses or outcomes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Assess planned communications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Planned marketing and advertising (e.g. digital billboards, social media ads, etc.) can seem tone-deaf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n w="22225">
                  <a:noFill/>
                </a:ln>
                <a:cs typeface="Gill Sans SemiBold" panose="020B0502020104020203" pitchFamily="34" charset="-79"/>
              </a:rPr>
              <a:t>Consider suspending these messages temporarily </a:t>
            </a:r>
          </a:p>
        </p:txBody>
      </p:sp>
    </p:spTree>
    <p:extLst>
      <p:ext uri="{BB962C8B-B14F-4D97-AF65-F5344CB8AC3E}">
        <p14:creationId xmlns:p14="http://schemas.microsoft.com/office/powerpoint/2010/main" val="227981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PREPARE KEY MESSAGES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5" y="2160358"/>
            <a:ext cx="10439891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Pre-draft messages for different crisis scenarios 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Ensure messages are adaptable to specific situations and are consistent with your company and brand values 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5F416D09-0C2A-0F86-B134-6419AC41F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750" y="1003327"/>
            <a:ext cx="692047" cy="6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DETERMINE YOUR AUDIENCES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6" y="2291185"/>
            <a:ext cx="10203785" cy="22881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Make a list of key stakeholders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 w="22225">
                  <a:noFill/>
                </a:ln>
                <a:cs typeface="Gill Sans SemiBold" panose="020B0502020104020203" pitchFamily="34" charset="-79"/>
              </a:rPr>
              <a:t>Employees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 w="22225">
                  <a:noFill/>
                </a:ln>
                <a:cs typeface="Gill Sans SemiBold" panose="020B0502020104020203" pitchFamily="34" charset="-79"/>
              </a:rPr>
              <a:t>Customers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 w="22225">
                  <a:noFill/>
                </a:ln>
                <a:cs typeface="Gill Sans SemiBold" panose="020B0502020104020203" pitchFamily="34" charset="-79"/>
              </a:rPr>
              <a:t>Partners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 w="22225">
                  <a:noFill/>
                </a:ln>
                <a:cs typeface="Gill Sans SemiBold" panose="020B0502020104020203" pitchFamily="34" charset="-79"/>
              </a:rPr>
              <a:t>Media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Plan how to address their concerns and how they’ll receive information 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Target Audience with solid fill">
            <a:extLst>
              <a:ext uri="{FF2B5EF4-FFF2-40B4-BE49-F238E27FC236}">
                <a16:creationId xmlns:a16="http://schemas.microsoft.com/office/drawing/2014/main" id="{C74A371E-9F4C-3866-00CA-2E3E67117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946" y="974376"/>
            <a:ext cx="720747" cy="7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IDENTIFY AND TRAIN </a:t>
            </a:r>
            <a:b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</a:b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YOUR SPOKESPERSONS 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9FC3D-5742-5139-3772-06A9544C2E7E}"/>
              </a:ext>
            </a:extLst>
          </p:cNvPr>
          <p:cNvSpPr txBox="1">
            <a:spLocks/>
          </p:cNvSpPr>
          <p:nvPr/>
        </p:nvSpPr>
        <p:spPr>
          <a:xfrm>
            <a:off x="648245" y="2181815"/>
            <a:ext cx="9791647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Choose individuals who will represent your organization and messages publicly 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Train them in media relations and message delivery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Lecturer with solid fill">
            <a:extLst>
              <a:ext uri="{FF2B5EF4-FFF2-40B4-BE49-F238E27FC236}">
                <a16:creationId xmlns:a16="http://schemas.microsoft.com/office/drawing/2014/main" id="{BE6910F5-02E8-4A4D-DD78-B45668300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938" y="979889"/>
            <a:ext cx="705671" cy="7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DEVELOP AND MAINTAIN </a:t>
            </a:r>
            <a:b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</a:b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MEDIA CONTACTS 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Address Book with solid fill">
            <a:extLst>
              <a:ext uri="{FF2B5EF4-FFF2-40B4-BE49-F238E27FC236}">
                <a16:creationId xmlns:a16="http://schemas.microsoft.com/office/drawing/2014/main" id="{ECAEE80D-B69B-E584-0060-FC9337983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47" y="981198"/>
            <a:ext cx="703053" cy="7030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5" y="2129060"/>
            <a:ext cx="10570740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Compile a list of media contacts to be used during a crisis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22225">
                  <a:noFill/>
                </a:ln>
                <a:cs typeface="Gill Sans SemiBold" panose="020B0502020104020203" pitchFamily="34" charset="-79"/>
              </a:rPr>
              <a:t>Build and maintain relationships with these contacts before a crisis occurs </a:t>
            </a:r>
          </a:p>
        </p:txBody>
      </p:sp>
    </p:spTree>
    <p:extLst>
      <p:ext uri="{BB962C8B-B14F-4D97-AF65-F5344CB8AC3E}">
        <p14:creationId xmlns:p14="http://schemas.microsoft.com/office/powerpoint/2010/main" val="245004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70F6-511D-4464-84F2-CD0D658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5324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B2292D"/>
                </a:solidFill>
              </a:rPr>
              <a:t>ABOUT GOFF PUBLIC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96C5763-2A72-4C90-9B7A-B3188A2F1E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953" y="1207133"/>
          <a:ext cx="11498093" cy="431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2C6E9F0-680D-9DAD-4AFD-725A80042A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79419"/>
            <a:ext cx="12192000" cy="1479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062D3B-00EB-263B-6535-829DCCAD5C7A}"/>
              </a:ext>
            </a:extLst>
          </p:cNvPr>
          <p:cNvSpPr/>
          <p:nvPr/>
        </p:nvSpPr>
        <p:spPr>
          <a:xfrm rot="16200000">
            <a:off x="9785456" y="307241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05CBC38-1859-EF83-FDFE-AC66C35EF69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381" y="267005"/>
            <a:ext cx="454670" cy="4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CREATE HOLDING STATEMENTS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6" y="2647460"/>
            <a:ext cx="10570740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Develop general statements to use immediately after a crisis breaks, before all the facts are known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Public safety example: “We are aware of an incident [</a:t>
            </a: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DESCRIBE IF POSSIBLE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] at [</a:t>
            </a: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LOCATION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] and are working with [</a:t>
            </a: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AGENCY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] to respond. The safety of our [</a:t>
            </a:r>
            <a:r>
              <a:rPr lang="en-US" sz="2000" b="1" dirty="0">
                <a:ln w="22225">
                  <a:noFill/>
                </a:ln>
                <a:cs typeface="Gill Sans SemiBold" panose="020B0502020104020203" pitchFamily="34" charset="-79"/>
              </a:rPr>
              <a:t>INSERT AUDIENCE</a:t>
            </a: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] is our top priority. We will share an update soon as more information is available.”</a:t>
            </a:r>
            <a:endParaRPr lang="en-US" sz="100" dirty="0">
              <a:ln w="22225">
                <a:noFill/>
              </a:ln>
              <a:cs typeface="Gill Sans SemiBold" panose="020B0502020104020203" pitchFamily="34" charset="-79"/>
            </a:endParaRP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Adapt the statement to the specific crisis situation as more information becomes available</a:t>
            </a:r>
          </a:p>
        </p:txBody>
      </p:sp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5012452F-6324-4458-48E5-FBA6CE6C8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769" y="979804"/>
            <a:ext cx="679271" cy="6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PLAN FOR LOGISTICS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5" y="2230659"/>
            <a:ext cx="10570740" cy="14798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Arrange for a crisis management center if required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Ensure access to necessary communication equipment and technology</a:t>
            </a:r>
          </a:p>
        </p:txBody>
      </p:sp>
      <p:pic>
        <p:nvPicPr>
          <p:cNvPr id="3" name="Graphic 2" descr="Playbook with solid fill">
            <a:extLst>
              <a:ext uri="{FF2B5EF4-FFF2-40B4-BE49-F238E27FC236}">
                <a16:creationId xmlns:a16="http://schemas.microsoft.com/office/drawing/2014/main" id="{DAE7C488-E49D-BBAE-F143-43941C4C5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829" y="971780"/>
            <a:ext cx="721890" cy="7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IMPLEMENT TRAINING AND SIMULATIONS </a:t>
            </a:r>
            <a:endParaRPr lang="en-US" sz="36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6" y="1994432"/>
            <a:ext cx="10570740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Train your crisis communications team by conducting regular crisis simulations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Review and revise the crisis communication plan after each training session </a:t>
            </a:r>
          </a:p>
        </p:txBody>
      </p:sp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40971557-3CE2-C889-6403-A9A362295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7" y="1021884"/>
            <a:ext cx="654808" cy="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6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96282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REVIEW AND REVISE YOUR </a:t>
            </a:r>
            <a:b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</a:br>
            <a: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PLAN REGULARLY </a:t>
            </a:r>
            <a:endParaRPr lang="en-US" sz="36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6" y="2195152"/>
            <a:ext cx="9967715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n w="22225">
                  <a:noFill/>
                </a:ln>
                <a:cs typeface="Gill Sans SemiBold" panose="020B0502020104020203" pitchFamily="34" charset="-79"/>
              </a:rPr>
              <a:t>Schedule periodic reviews of your plan and update to reflect new risks, changes to your organization’s structure, and lessons learned from crisis simulations </a:t>
            </a:r>
          </a:p>
        </p:txBody>
      </p:sp>
      <p:pic>
        <p:nvPicPr>
          <p:cNvPr id="9" name="Graphic 8" descr="Repeat with solid fill">
            <a:extLst>
              <a:ext uri="{FF2B5EF4-FFF2-40B4-BE49-F238E27FC236}">
                <a16:creationId xmlns:a16="http://schemas.microsoft.com/office/drawing/2014/main" id="{0B17B8FA-5BC8-522B-1551-B0D0266D1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155" y="954106"/>
            <a:ext cx="757238" cy="7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08" y="273980"/>
            <a:ext cx="10439892" cy="21507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COMMUNICATE YOUR PLAN</a:t>
            </a:r>
            <a:endParaRPr lang="en-US" sz="4000" dirty="0">
              <a:ln w="22225">
                <a:noFill/>
              </a:ln>
              <a:solidFill>
                <a:srgbClr val="B2292D"/>
              </a:solidFill>
              <a:cs typeface="Gill Sans SemiBold" panose="020B0502020104020203" pitchFamily="34" charset="-79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207" y="312516"/>
            <a:ext cx="454670" cy="4558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7EC9E7-ABD4-3E75-DBF9-90F52308DC20}"/>
              </a:ext>
            </a:extLst>
          </p:cNvPr>
          <p:cNvSpPr/>
          <p:nvPr/>
        </p:nvSpPr>
        <p:spPr>
          <a:xfrm>
            <a:off x="648246" y="859197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5E46A59-9D6F-EE0C-51D4-A4CBED3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1" r="56086" b="25330"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A4CA-C1CA-86F6-872D-599762974769}"/>
              </a:ext>
            </a:extLst>
          </p:cNvPr>
          <p:cNvSpPr/>
          <p:nvPr/>
        </p:nvSpPr>
        <p:spPr>
          <a:xfrm rot="16200000">
            <a:off x="9785457" y="305666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3FF09-0A8A-DD70-65D4-28568FAC9444}"/>
              </a:ext>
            </a:extLst>
          </p:cNvPr>
          <p:cNvSpPr txBox="1">
            <a:spLocks/>
          </p:cNvSpPr>
          <p:nvPr/>
        </p:nvSpPr>
        <p:spPr>
          <a:xfrm>
            <a:off x="648246" y="1994432"/>
            <a:ext cx="10570740" cy="19650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Make sure all employees are aware of your organization’s plan</a:t>
            </a:r>
          </a:p>
          <a:p>
            <a:pPr marL="342900" indent="-3429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22225">
                  <a:noFill/>
                </a:ln>
                <a:cs typeface="Gill Sans SemiBold" panose="020B0502020104020203" pitchFamily="34" charset="-79"/>
              </a:rPr>
              <a:t>Provide clear instructions of what to do if a crisis occurs</a:t>
            </a:r>
          </a:p>
        </p:txBody>
      </p:sp>
      <p:pic>
        <p:nvPicPr>
          <p:cNvPr id="3" name="Graphic 2" descr="Marketing with solid fill">
            <a:extLst>
              <a:ext uri="{FF2B5EF4-FFF2-40B4-BE49-F238E27FC236}">
                <a16:creationId xmlns:a16="http://schemas.microsoft.com/office/drawing/2014/main" id="{30844A43-66E3-A4E7-1B5E-941ED55E2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407" y="981051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802" y="790944"/>
            <a:ext cx="3805198" cy="363844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QUESTIONS?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802672D-97C2-A372-BA86-55B140671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78183"/>
            <a:ext cx="12192000" cy="14798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AA1D5A-FC8A-F7FE-6509-779B8565AC7A}"/>
              </a:ext>
            </a:extLst>
          </p:cNvPr>
          <p:cNvSpPr/>
          <p:nvPr/>
        </p:nvSpPr>
        <p:spPr>
          <a:xfrm rot="16200000">
            <a:off x="9785456" y="3080278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D8615-16F6-F05A-BC75-6421F6EB44F7}"/>
              </a:ext>
            </a:extLst>
          </p:cNvPr>
          <p:cNvGrpSpPr/>
          <p:nvPr/>
        </p:nvGrpSpPr>
        <p:grpSpPr>
          <a:xfrm>
            <a:off x="3450420" y="2017901"/>
            <a:ext cx="1111635" cy="1111635"/>
            <a:chOff x="881113" y="915436"/>
            <a:chExt cx="1111635" cy="111163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FB6055-18B2-AE06-975C-AB0E10E9627F}"/>
                </a:ext>
              </a:extLst>
            </p:cNvPr>
            <p:cNvSpPr/>
            <p:nvPr/>
          </p:nvSpPr>
          <p:spPr>
            <a:xfrm>
              <a:off x="881113" y="915436"/>
              <a:ext cx="1111635" cy="1111635"/>
            </a:xfrm>
            <a:prstGeom prst="ellipse">
              <a:avLst/>
            </a:prstGeom>
            <a:noFill/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Thought bubble with solid fill">
              <a:extLst>
                <a:ext uri="{FF2B5EF4-FFF2-40B4-BE49-F238E27FC236}">
                  <a16:creationId xmlns:a16="http://schemas.microsoft.com/office/drawing/2014/main" id="{E1567441-8FCC-369F-7027-73581F4A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477" y="1094035"/>
              <a:ext cx="709246" cy="70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4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046" y="783233"/>
            <a:ext cx="4633908" cy="363844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6A9B7-AC40-9B37-4A7E-C07FA52E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54" y="3364672"/>
            <a:ext cx="2791292" cy="3203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5EB136-CB94-4337-245C-F18BA2B0C9F0}"/>
              </a:ext>
            </a:extLst>
          </p:cNvPr>
          <p:cNvSpPr txBox="1">
            <a:spLocks/>
          </p:cNvSpPr>
          <p:nvPr/>
        </p:nvSpPr>
        <p:spPr>
          <a:xfrm>
            <a:off x="3779046" y="3732545"/>
            <a:ext cx="4633908" cy="5371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18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GoffPublic.com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56D0C8-D4A7-1747-CB19-BBFAB1A616E9}"/>
              </a:ext>
            </a:extLst>
          </p:cNvPr>
          <p:cNvCxnSpPr>
            <a:cxnSpLocks/>
          </p:cNvCxnSpPr>
          <p:nvPr/>
        </p:nvCxnSpPr>
        <p:spPr>
          <a:xfrm flipH="1">
            <a:off x="4314438" y="3043411"/>
            <a:ext cx="3563124" cy="0"/>
          </a:xfrm>
          <a:prstGeom prst="line">
            <a:avLst/>
          </a:prstGeom>
          <a:ln w="76200" cap="sq" cmpd="sng">
            <a:solidFill>
              <a:srgbClr val="70ABAF"/>
            </a:solidFill>
            <a:prstDash val="soli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69F812A-49DE-B5FD-1B37-B2B49A457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8" r="56086" b="25330"/>
          <a:stretch/>
        </p:blipFill>
        <p:spPr>
          <a:xfrm rot="10800000">
            <a:off x="0" y="5750005"/>
            <a:ext cx="12192000" cy="11079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341D89-4593-E220-FB27-BBCC5B972B91}"/>
              </a:ext>
            </a:extLst>
          </p:cNvPr>
          <p:cNvSpPr/>
          <p:nvPr/>
        </p:nvSpPr>
        <p:spPr>
          <a:xfrm rot="5400000">
            <a:off x="9785456" y="3433050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54" y="333061"/>
            <a:ext cx="7845491" cy="1371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WHAT IS A </a:t>
            </a: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CRISIS?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9943C1-9A93-41DD-60B1-CEDF21757F83}"/>
              </a:ext>
            </a:extLst>
          </p:cNvPr>
          <p:cNvGrpSpPr/>
          <p:nvPr/>
        </p:nvGrpSpPr>
        <p:grpSpPr>
          <a:xfrm>
            <a:off x="717434" y="1882201"/>
            <a:ext cx="9798166" cy="2200981"/>
            <a:chOff x="717434" y="3794868"/>
            <a:chExt cx="9798166" cy="199224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3DF367F-405E-1484-8A3D-8853CFCE5DBE}"/>
                </a:ext>
              </a:extLst>
            </p:cNvPr>
            <p:cNvSpPr/>
            <p:nvPr/>
          </p:nvSpPr>
          <p:spPr>
            <a:xfrm>
              <a:off x="717434" y="4109534"/>
              <a:ext cx="9798166" cy="1677581"/>
            </a:xfrm>
            <a:custGeom>
              <a:avLst/>
              <a:gdLst>
                <a:gd name="connsiteX0" fmla="*/ 0 w 6173755"/>
                <a:gd name="connsiteY0" fmla="*/ 0 h 1871100"/>
                <a:gd name="connsiteX1" fmla="*/ 6173755 w 6173755"/>
                <a:gd name="connsiteY1" fmla="*/ 0 h 1871100"/>
                <a:gd name="connsiteX2" fmla="*/ 6173755 w 6173755"/>
                <a:gd name="connsiteY2" fmla="*/ 1871100 h 1871100"/>
                <a:gd name="connsiteX3" fmla="*/ 0 w 6173755"/>
                <a:gd name="connsiteY3" fmla="*/ 1871100 h 1871100"/>
                <a:gd name="connsiteX4" fmla="*/ 0 w 6173755"/>
                <a:gd name="connsiteY4" fmla="*/ 0 h 187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3755" h="1871100">
                  <a:moveTo>
                    <a:pt x="0" y="0"/>
                  </a:moveTo>
                  <a:lnTo>
                    <a:pt x="6173755" y="0"/>
                  </a:lnTo>
                  <a:lnTo>
                    <a:pt x="6173755" y="1871100"/>
                  </a:lnTo>
                  <a:lnTo>
                    <a:pt x="0" y="1871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70ABA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152" tIns="374904" rIns="479152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Stops business as usual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Requires immediate escalation to leadership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Threatens material impact on people, environment, operations, reputation and/or the bottom line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47DD41-7D65-8255-3C7C-3FEE72CBD97A}"/>
                </a:ext>
              </a:extLst>
            </p:cNvPr>
            <p:cNvSpPr/>
            <p:nvPr/>
          </p:nvSpPr>
          <p:spPr>
            <a:xfrm>
              <a:off x="1026121" y="3794868"/>
              <a:ext cx="3355380" cy="531360"/>
            </a:xfrm>
            <a:prstGeom prst="rect">
              <a:avLst/>
            </a:prstGeom>
            <a:solidFill>
              <a:srgbClr val="B228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86" tIns="25939" rIns="189286" bIns="25939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A </a:t>
              </a:r>
              <a:r>
                <a:rPr lang="en-US" b="1" dirty="0"/>
                <a:t>crisis is an event that</a:t>
              </a:r>
              <a:r>
                <a:rPr lang="en-US" sz="1800" b="1" kern="1200" dirty="0"/>
                <a:t>:</a:t>
              </a:r>
              <a:endParaRPr lang="en-US" sz="18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683FC3-AFF7-D22F-FF09-ADB54D221F43}"/>
              </a:ext>
            </a:extLst>
          </p:cNvPr>
          <p:cNvGrpSpPr/>
          <p:nvPr/>
        </p:nvGrpSpPr>
        <p:grpSpPr>
          <a:xfrm>
            <a:off x="717434" y="4430817"/>
            <a:ext cx="9798166" cy="2011609"/>
            <a:chOff x="717434" y="3794868"/>
            <a:chExt cx="9798166" cy="1820834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3DCCA15C-4152-EAAC-C35E-C76729F00F80}"/>
                </a:ext>
              </a:extLst>
            </p:cNvPr>
            <p:cNvSpPr/>
            <p:nvPr/>
          </p:nvSpPr>
          <p:spPr>
            <a:xfrm>
              <a:off x="717434" y="4109536"/>
              <a:ext cx="9798166" cy="1506166"/>
            </a:xfrm>
            <a:custGeom>
              <a:avLst/>
              <a:gdLst>
                <a:gd name="connsiteX0" fmla="*/ 0 w 6173755"/>
                <a:gd name="connsiteY0" fmla="*/ 0 h 1871100"/>
                <a:gd name="connsiteX1" fmla="*/ 6173755 w 6173755"/>
                <a:gd name="connsiteY1" fmla="*/ 0 h 1871100"/>
                <a:gd name="connsiteX2" fmla="*/ 6173755 w 6173755"/>
                <a:gd name="connsiteY2" fmla="*/ 1871100 h 1871100"/>
                <a:gd name="connsiteX3" fmla="*/ 0 w 6173755"/>
                <a:gd name="connsiteY3" fmla="*/ 1871100 h 1871100"/>
                <a:gd name="connsiteX4" fmla="*/ 0 w 6173755"/>
                <a:gd name="connsiteY4" fmla="*/ 0 h 187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3755" h="1871100">
                  <a:moveTo>
                    <a:pt x="0" y="0"/>
                  </a:moveTo>
                  <a:lnTo>
                    <a:pt x="6173755" y="0"/>
                  </a:lnTo>
                  <a:lnTo>
                    <a:pt x="6173755" y="1871100"/>
                  </a:lnTo>
                  <a:lnTo>
                    <a:pt x="0" y="1871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70ABA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152" tIns="374904" rIns="479152" bIns="128016" numCol="1" spcCol="1270" anchor="t" anchorCtr="0">
              <a:noAutofit/>
            </a:bodyPr>
            <a:lstStyle/>
            <a:p>
              <a:pPr marL="171450" lvl="1" indent="-171450" algn="l" defTabSz="800100"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Identify</a:t>
              </a:r>
            </a:p>
            <a:p>
              <a:pPr marL="171450" lvl="1" indent="-171450" algn="l" defTabSz="800100"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Monitor</a:t>
              </a:r>
            </a:p>
            <a:p>
              <a:pPr marL="171450" lvl="1" indent="-171450" algn="l" defTabSz="800100">
                <a:spcBef>
                  <a:spcPct val="0"/>
                </a:spcBef>
                <a:spcAft>
                  <a:spcPts val="924"/>
                </a:spcAft>
                <a:buChar char="•"/>
              </a:pPr>
              <a:r>
                <a:rPr lang="en-US" sz="1800" kern="1200" dirty="0"/>
                <a:t>Plan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A39F85-BDC3-5C4C-8019-5EA1A37BC229}"/>
                </a:ext>
              </a:extLst>
            </p:cNvPr>
            <p:cNvSpPr/>
            <p:nvPr/>
          </p:nvSpPr>
          <p:spPr>
            <a:xfrm>
              <a:off x="1026120" y="3794868"/>
              <a:ext cx="9320147" cy="531360"/>
            </a:xfrm>
            <a:prstGeom prst="rect">
              <a:avLst/>
            </a:prstGeom>
            <a:solidFill>
              <a:srgbClr val="B229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86" tIns="25939" rIns="189286" bIns="25939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Issues can become crises when someone else finds out and tells the story for you</a:t>
              </a:r>
              <a:endParaRPr lang="en-US" sz="1800" kern="1200" dirty="0"/>
            </a:p>
          </p:txBody>
        </p:sp>
      </p:grpSp>
      <p:pic>
        <p:nvPicPr>
          <p:cNvPr id="7" name="Graphic 6" descr="Siren with solid fill">
            <a:extLst>
              <a:ext uri="{FF2B5EF4-FFF2-40B4-BE49-F238E27FC236}">
                <a16:creationId xmlns:a16="http://schemas.microsoft.com/office/drawing/2014/main" id="{581755A0-9FD5-6FE1-E829-20BEC462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91" y="634945"/>
            <a:ext cx="689210" cy="6892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199008C-D968-5CF5-76FC-EBEF4F98698B}"/>
              </a:ext>
            </a:extLst>
          </p:cNvPr>
          <p:cNvSpPr/>
          <p:nvPr/>
        </p:nvSpPr>
        <p:spPr>
          <a:xfrm>
            <a:off x="748568" y="508261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5463-1524-4758-AE04-E484027B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4" y="270198"/>
            <a:ext cx="10654936" cy="10769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4040"/>
                </a:solidFill>
              </a:rPr>
              <a:t>POTENTIAL CRISES </a:t>
            </a:r>
            <a:r>
              <a:rPr lang="en-US" sz="4000" dirty="0">
                <a:solidFill>
                  <a:srgbClr val="C04040"/>
                </a:solidFill>
              </a:rPr>
              <a:t>TO PLAN FOR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B6E6AF7-71B7-4F6D-BABC-76E56FAC0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1" y="1459204"/>
            <a:ext cx="3949377" cy="473092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Personnel issue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Natural disaster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Man-made disaster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Event cancelation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Controversial performers, speakers or conference hosts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Protest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High-profile issue related to a partner organization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Legal dispute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4040"/>
              </a:buClr>
              <a:buFont typeface="Arial" panose="020B0604020202020204" pitchFamily="34" charset="0"/>
              <a:buChar char="•"/>
            </a:pPr>
            <a:r>
              <a:rPr lang="en-US" dirty="0"/>
              <a:t>Pandemic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Clr>
                <a:srgbClr val="C04040"/>
              </a:buClr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BBD6A4-89A7-9A4A-8197-19DF3107250D}"/>
              </a:ext>
            </a:extLst>
          </p:cNvPr>
          <p:cNvGrpSpPr/>
          <p:nvPr/>
        </p:nvGrpSpPr>
        <p:grpSpPr>
          <a:xfrm>
            <a:off x="5583953" y="1617318"/>
            <a:ext cx="2920634" cy="2205906"/>
            <a:chOff x="8685252" y="1481302"/>
            <a:chExt cx="2920634" cy="22059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00BDE9-B03F-1D71-67D7-AE5F5BF13FE3}"/>
                </a:ext>
              </a:extLst>
            </p:cNvPr>
            <p:cNvSpPr/>
            <p:nvPr/>
          </p:nvSpPr>
          <p:spPr>
            <a:xfrm>
              <a:off x="8771877" y="3130440"/>
              <a:ext cx="2743200" cy="556768"/>
            </a:xfrm>
            <a:prstGeom prst="rect">
              <a:avLst/>
            </a:prstGeom>
            <a:solidFill>
              <a:srgbClr val="C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Content Placeholder 3">
              <a:extLst>
                <a:ext uri="{FF2B5EF4-FFF2-40B4-BE49-F238E27FC236}">
                  <a16:creationId xmlns:a16="http://schemas.microsoft.com/office/drawing/2014/main" id="{D4EFBA45-1CB7-4254-87B3-AA06BFA999B4}"/>
                </a:ext>
              </a:extLst>
            </p:cNvPr>
            <p:cNvSpPr txBox="1">
              <a:spLocks/>
            </p:cNvSpPr>
            <p:nvPr/>
          </p:nvSpPr>
          <p:spPr>
            <a:xfrm>
              <a:off x="8685252" y="3187594"/>
              <a:ext cx="2920634" cy="4996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Garamond" pitchFamily="18" charset="0"/>
                <a:buNone/>
              </a:pP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“Annual Twin Cities Marathon canceled due to extreme heat”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B1D5FB-AA75-4B51-8371-1289461D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16" r="3216"/>
            <a:stretch/>
          </p:blipFill>
          <p:spPr>
            <a:xfrm>
              <a:off x="8771877" y="1481302"/>
              <a:ext cx="2743200" cy="1649138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CF230B-AB86-8FCF-4A38-42A43ECC6A87}"/>
              </a:ext>
            </a:extLst>
          </p:cNvPr>
          <p:cNvGrpSpPr/>
          <p:nvPr/>
        </p:nvGrpSpPr>
        <p:grpSpPr>
          <a:xfrm>
            <a:off x="5672670" y="4094040"/>
            <a:ext cx="2743200" cy="2726282"/>
            <a:chOff x="8771877" y="4022359"/>
            <a:chExt cx="2743200" cy="27262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9507B6-9DA9-4C18-9F20-D066697A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983" b="4983"/>
            <a:stretch/>
          </p:blipFill>
          <p:spPr>
            <a:xfrm>
              <a:off x="8771877" y="4022359"/>
              <a:ext cx="2743200" cy="164771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63F53-8CDE-324E-4142-F339D59FE8BC}"/>
                </a:ext>
              </a:extLst>
            </p:cNvPr>
            <p:cNvSpPr/>
            <p:nvPr/>
          </p:nvSpPr>
          <p:spPr>
            <a:xfrm>
              <a:off x="8771877" y="5541129"/>
              <a:ext cx="2743200" cy="826539"/>
            </a:xfrm>
            <a:prstGeom prst="rect">
              <a:avLst/>
            </a:prstGeom>
            <a:solidFill>
              <a:srgbClr val="C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F1676DE4-BE85-4191-A9F5-FE7A809429DC}"/>
                </a:ext>
              </a:extLst>
            </p:cNvPr>
            <p:cNvSpPr txBox="1">
              <a:spLocks/>
            </p:cNvSpPr>
            <p:nvPr/>
          </p:nvSpPr>
          <p:spPr>
            <a:xfrm>
              <a:off x="8865578" y="5625481"/>
              <a:ext cx="2555798" cy="11231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Garamond" pitchFamily="18" charset="0"/>
                <a:buNone/>
              </a:pP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“Investigation details troubles with Minneapolis Black expo, lack of planning”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B995322-F0CB-9F97-8DA7-91B1D8FD9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086"/>
          <a:stretch/>
        </p:blipFill>
        <p:spPr>
          <a:xfrm rot="5400000">
            <a:off x="7770482" y="2453382"/>
            <a:ext cx="6874897" cy="19681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6B679D-3CA5-61ED-1DBC-CEB689C26575}"/>
              </a:ext>
            </a:extLst>
          </p:cNvPr>
          <p:cNvSpPr/>
          <p:nvPr/>
        </p:nvSpPr>
        <p:spPr>
          <a:xfrm>
            <a:off x="10138241" y="3163320"/>
            <a:ext cx="198455" cy="3711580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Speech with solid fill">
            <a:extLst>
              <a:ext uri="{FF2B5EF4-FFF2-40B4-BE49-F238E27FC236}">
                <a16:creationId xmlns:a16="http://schemas.microsoft.com/office/drawing/2014/main" id="{BBD432C2-4BF5-57D4-E927-7271D64B5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671566" y="5520593"/>
            <a:ext cx="6683226" cy="441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0D70F6-511D-4464-84F2-CD0D658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53" y="0"/>
            <a:ext cx="9636376" cy="1371600"/>
          </a:xfrm>
        </p:spPr>
        <p:txBody>
          <a:bodyPr>
            <a:normAutofit/>
          </a:bodyPr>
          <a:lstStyle/>
          <a:p>
            <a:r>
              <a:rPr lang="en-US" sz="36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What can we learn from Terry?</a:t>
            </a:r>
            <a:endParaRPr lang="en-US" sz="3600" b="1" dirty="0"/>
          </a:p>
        </p:txBody>
      </p: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A1F1D5F8-B1B3-B5AE-E31A-79038DCCA0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8" r="56086" b="25330"/>
          <a:stretch/>
        </p:blipFill>
        <p:spPr>
          <a:xfrm rot="10800000">
            <a:off x="0" y="5773888"/>
            <a:ext cx="12192000" cy="110799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12EC9FB-C4CD-9CF6-5A69-71F15701CA80}"/>
              </a:ext>
            </a:extLst>
          </p:cNvPr>
          <p:cNvSpPr/>
          <p:nvPr/>
        </p:nvSpPr>
        <p:spPr>
          <a:xfrm rot="5400000">
            <a:off x="9785456" y="348772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nline Media 5" title="Fox News Reporter vs. Daycare Director">
            <a:hlinkClick r:id="" action="ppaction://media"/>
            <a:extLst>
              <a:ext uri="{FF2B5EF4-FFF2-40B4-BE49-F238E27FC236}">
                <a16:creationId xmlns:a16="http://schemas.microsoft.com/office/drawing/2014/main" id="{FC090E98-F9A0-32C3-99DB-19D5601B68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860071" y="1089308"/>
            <a:ext cx="7877840" cy="44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3D1C932-45D0-2CB5-AD59-FEF277C67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6" r="47381"/>
          <a:stretch/>
        </p:blipFill>
        <p:spPr>
          <a:xfrm>
            <a:off x="8332646" y="0"/>
            <a:ext cx="385762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395" y="667081"/>
            <a:ext cx="5933744" cy="137954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A </a:t>
            </a: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POORLY MANAGED</a:t>
            </a:r>
            <a:b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</a:br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CRISIS</a:t>
            </a:r>
            <a:r>
              <a:rPr lang="en-US" sz="40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 CAN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82C28-52C9-A65F-ECAC-4E41C225453E}"/>
              </a:ext>
            </a:extLst>
          </p:cNvPr>
          <p:cNvSpPr/>
          <p:nvPr/>
        </p:nvSpPr>
        <p:spPr>
          <a:xfrm>
            <a:off x="8243057" y="2224091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 descr="Downward trend graph outline">
            <a:extLst>
              <a:ext uri="{FF2B5EF4-FFF2-40B4-BE49-F238E27FC236}">
                <a16:creationId xmlns:a16="http://schemas.microsoft.com/office/drawing/2014/main" id="{C5F1DD93-8E8B-3598-80CE-99DB6E290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594" y="934995"/>
            <a:ext cx="669445" cy="6694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9416EE-E4F9-D962-2832-25EF6C25154D}"/>
              </a:ext>
            </a:extLst>
          </p:cNvPr>
          <p:cNvSpPr txBox="1">
            <a:spLocks/>
          </p:cNvSpPr>
          <p:nvPr/>
        </p:nvSpPr>
        <p:spPr>
          <a:xfrm>
            <a:off x="689173" y="2046630"/>
            <a:ext cx="6342219" cy="3781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22225">
                  <a:noFill/>
                </a:ln>
                <a:cs typeface="Gill Sans SemiBold" panose="020B0502020104020203" pitchFamily="34" charset="-79"/>
              </a:rPr>
              <a:t>Damage</a:t>
            </a:r>
            <a:r>
              <a:rPr lang="en-US" sz="2400" b="1" dirty="0">
                <a:ln w="22225">
                  <a:noFill/>
                </a:ln>
                <a:cs typeface="Gill Sans SemiBold" panose="020B0502020104020203" pitchFamily="34" charset="-79"/>
              </a:rPr>
              <a:t> </a:t>
            </a:r>
            <a:r>
              <a:rPr lang="en-US" sz="2400" dirty="0">
                <a:ln w="22225">
                  <a:noFill/>
                </a:ln>
                <a:cs typeface="Gill Sans SemiBold" panose="020B0502020104020203" pitchFamily="34" charset="-79"/>
              </a:rPr>
              <a:t>your reputation</a:t>
            </a:r>
            <a:endParaRPr lang="en-US" sz="2400" b="1" dirty="0">
              <a:ln w="22225">
                <a:noFill/>
              </a:ln>
              <a:cs typeface="Gill Sans SemiBold" panose="020B0502020104020203" pitchFamily="34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22225">
                  <a:noFill/>
                </a:ln>
                <a:cs typeface="Gill Sans SemiBold" panose="020B0502020104020203" pitchFamily="34" charset="-79"/>
              </a:rPr>
              <a:t>Result in significant financial costs (legal, PR, loss of revenue)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22225">
                  <a:noFill/>
                </a:ln>
                <a:cs typeface="Gill Sans SemiBold" panose="020B0502020104020203" pitchFamily="34" charset="-79"/>
              </a:rPr>
              <a:t>Erode trust with key audiences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n w="22225">
                <a:noFill/>
              </a:ln>
              <a:cs typeface="Gill Sans SemiBold" panose="020B0502020104020203" pitchFamily="34" charset="-79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C3138-A961-E8AE-5ED6-0A800422E699}"/>
              </a:ext>
            </a:extLst>
          </p:cNvPr>
          <p:cNvSpPr/>
          <p:nvPr/>
        </p:nvSpPr>
        <p:spPr>
          <a:xfrm>
            <a:off x="771461" y="796188"/>
            <a:ext cx="947057" cy="947057"/>
          </a:xfrm>
          <a:prstGeom prst="ellipse">
            <a:avLst/>
          </a:prstGeom>
          <a:noFill/>
          <a:ln w="38100">
            <a:solidFill>
              <a:srgbClr val="B22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1AAE74-E37F-F9EB-DAED-52EC82AA7094}"/>
              </a:ext>
            </a:extLst>
          </p:cNvPr>
          <p:cNvSpPr/>
          <p:nvPr/>
        </p:nvSpPr>
        <p:spPr>
          <a:xfrm>
            <a:off x="3584288" y="2694950"/>
            <a:ext cx="5548751" cy="21659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Speech with solid fill">
            <a:extLst>
              <a:ext uri="{FF2B5EF4-FFF2-40B4-BE49-F238E27FC236}">
                <a16:creationId xmlns:a16="http://schemas.microsoft.com/office/drawing/2014/main" id="{BBD432C2-4BF5-57D4-E927-7271D64B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71566" y="5520593"/>
            <a:ext cx="6683226" cy="441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0D70F6-511D-4464-84F2-CD0D658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2" y="608152"/>
            <a:ext cx="9636376" cy="1371600"/>
          </a:xfrm>
        </p:spPr>
        <p:txBody>
          <a:bodyPr>
            <a:normAutofit/>
          </a:bodyPr>
          <a:lstStyle/>
          <a:p>
            <a:r>
              <a:rPr lang="en-US" sz="36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YOU CAN </a:t>
            </a:r>
            <a: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WEATHER MOST CRISES </a:t>
            </a:r>
            <a:r>
              <a:rPr lang="en-US" sz="36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WHEN YOU HAVE THE </a:t>
            </a:r>
            <a:r>
              <a:rPr lang="en-US" sz="36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RIGHT RESPONSE</a:t>
            </a:r>
            <a:endParaRPr lang="en-US" sz="3600" b="1" dirty="0"/>
          </a:p>
        </p:txBody>
      </p: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A1F1D5F8-B1B3-B5AE-E31A-79038DCCA0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8" r="56086" b="25330"/>
          <a:stretch/>
        </p:blipFill>
        <p:spPr>
          <a:xfrm rot="10800000">
            <a:off x="0" y="5773888"/>
            <a:ext cx="12192000" cy="110799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12EC9FB-C4CD-9CF6-5A69-71F15701CA80}"/>
              </a:ext>
            </a:extLst>
          </p:cNvPr>
          <p:cNvSpPr/>
          <p:nvPr/>
        </p:nvSpPr>
        <p:spPr>
          <a:xfrm rot="5400000">
            <a:off x="9785456" y="348772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7D7682-8278-B82B-0F67-E7B5EEB0294A}"/>
              </a:ext>
            </a:extLst>
          </p:cNvPr>
          <p:cNvSpPr txBox="1">
            <a:spLocks/>
          </p:cNvSpPr>
          <p:nvPr/>
        </p:nvSpPr>
        <p:spPr>
          <a:xfrm>
            <a:off x="3990772" y="3217735"/>
            <a:ext cx="4735785" cy="1226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Organizations are measured more on how they respond to the crisis than the crisis itself</a:t>
            </a: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640F2CE0-6D17-7745-C190-7F03714C9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10501">
            <a:off x="2865423" y="1986813"/>
            <a:ext cx="1597259" cy="15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89" y="336909"/>
            <a:ext cx="10437203" cy="1371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5-STEPS TO A CRISIS-READY CULTURE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7244D32-5CC2-2492-7967-1A593B408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1064" y="211525"/>
            <a:ext cx="454670" cy="455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1CB35-5A6B-5793-8F9B-1AB4524A0474}"/>
              </a:ext>
            </a:extLst>
          </p:cNvPr>
          <p:cNvSpPr txBox="1"/>
          <p:nvPr/>
        </p:nvSpPr>
        <p:spPr>
          <a:xfrm>
            <a:off x="1270545" y="1612264"/>
            <a:ext cx="9049651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700"/>
              </a:spcAft>
            </a:pPr>
            <a:r>
              <a:rPr lang="en-US" sz="2000" dirty="0"/>
              <a:t>Evaluate your crisis readiness</a:t>
            </a:r>
          </a:p>
          <a:p>
            <a:pPr>
              <a:lnSpc>
                <a:spcPct val="150000"/>
              </a:lnSpc>
              <a:spcAft>
                <a:spcPts val="1700"/>
              </a:spcAft>
            </a:pPr>
            <a:r>
              <a:rPr lang="en-US" sz="2000" dirty="0"/>
              <a:t>Make a plan</a:t>
            </a:r>
          </a:p>
          <a:p>
            <a:pPr>
              <a:lnSpc>
                <a:spcPct val="150000"/>
              </a:lnSpc>
              <a:spcAft>
                <a:spcPts val="1700"/>
              </a:spcAft>
            </a:pPr>
            <a:r>
              <a:rPr lang="en-US" sz="2000" dirty="0"/>
              <a:t>Practice</a:t>
            </a:r>
          </a:p>
          <a:p>
            <a:pPr>
              <a:lnSpc>
                <a:spcPct val="150000"/>
              </a:lnSpc>
              <a:spcAft>
                <a:spcPts val="1700"/>
              </a:spcAft>
            </a:pPr>
            <a:r>
              <a:rPr lang="en-US" sz="2000" dirty="0"/>
              <a:t>Build trust</a:t>
            </a:r>
          </a:p>
          <a:p>
            <a:pPr>
              <a:lnSpc>
                <a:spcPct val="150000"/>
              </a:lnSpc>
              <a:spcAft>
                <a:spcPts val="1700"/>
              </a:spcAft>
            </a:pPr>
            <a:r>
              <a:rPr lang="en-US" sz="2000" dirty="0"/>
              <a:t>Plan for regular maintenance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0E2092-977D-753E-2C50-AB6A8323B9A0}"/>
              </a:ext>
            </a:extLst>
          </p:cNvPr>
          <p:cNvGrpSpPr/>
          <p:nvPr/>
        </p:nvGrpSpPr>
        <p:grpSpPr>
          <a:xfrm>
            <a:off x="792599" y="1720589"/>
            <a:ext cx="415337" cy="3049330"/>
            <a:chOff x="903378" y="1862358"/>
            <a:chExt cx="415337" cy="32735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DCBCD3-361D-7A54-3315-44194B589E6F}"/>
                </a:ext>
              </a:extLst>
            </p:cNvPr>
            <p:cNvSpPr/>
            <p:nvPr/>
          </p:nvSpPr>
          <p:spPr>
            <a:xfrm>
              <a:off x="903378" y="2612346"/>
              <a:ext cx="341474" cy="341474"/>
            </a:xfrm>
            <a:prstGeom prst="ellipse">
              <a:avLst/>
            </a:prstGeom>
            <a:solidFill>
              <a:srgbClr val="B2292D"/>
            </a:solidFill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454A39-9660-E7EE-AC70-E8FEBF8BB834}"/>
                </a:ext>
              </a:extLst>
            </p:cNvPr>
            <p:cNvSpPr/>
            <p:nvPr/>
          </p:nvSpPr>
          <p:spPr>
            <a:xfrm>
              <a:off x="903378" y="1891397"/>
              <a:ext cx="341474" cy="341474"/>
            </a:xfrm>
            <a:prstGeom prst="ellipse">
              <a:avLst/>
            </a:prstGeom>
            <a:solidFill>
              <a:srgbClr val="B2292D"/>
            </a:solidFill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D061F9-A402-BA17-C1EC-D96C6A27DD5B}"/>
                </a:ext>
              </a:extLst>
            </p:cNvPr>
            <p:cNvSpPr/>
            <p:nvPr/>
          </p:nvSpPr>
          <p:spPr>
            <a:xfrm>
              <a:off x="903378" y="4054242"/>
              <a:ext cx="341474" cy="341474"/>
            </a:xfrm>
            <a:prstGeom prst="ellipse">
              <a:avLst/>
            </a:prstGeom>
            <a:solidFill>
              <a:srgbClr val="B2292D"/>
            </a:solidFill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E39994-E093-D3C1-956B-EE9187AC5680}"/>
                </a:ext>
              </a:extLst>
            </p:cNvPr>
            <p:cNvSpPr/>
            <p:nvPr/>
          </p:nvSpPr>
          <p:spPr>
            <a:xfrm>
              <a:off x="903378" y="3333294"/>
              <a:ext cx="341474" cy="341474"/>
            </a:xfrm>
            <a:prstGeom prst="ellipse">
              <a:avLst/>
            </a:prstGeom>
            <a:solidFill>
              <a:srgbClr val="B2292D"/>
            </a:solidFill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650196-BECD-4CB6-A366-FAC981142926}"/>
                </a:ext>
              </a:extLst>
            </p:cNvPr>
            <p:cNvSpPr/>
            <p:nvPr/>
          </p:nvSpPr>
          <p:spPr>
            <a:xfrm>
              <a:off x="903378" y="4775191"/>
              <a:ext cx="341474" cy="341474"/>
            </a:xfrm>
            <a:prstGeom prst="ellipse">
              <a:avLst/>
            </a:prstGeom>
            <a:solidFill>
              <a:srgbClr val="B2292D"/>
            </a:solidFill>
            <a:ln w="38100">
              <a:solidFill>
                <a:srgbClr val="B229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A2B1E0-8ACE-24E8-AA53-0D3A836B224C}"/>
                </a:ext>
              </a:extLst>
            </p:cNvPr>
            <p:cNvSpPr txBox="1"/>
            <p:nvPr/>
          </p:nvSpPr>
          <p:spPr>
            <a:xfrm>
              <a:off x="922825" y="1862358"/>
              <a:ext cx="346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DF7EB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CD0CD2-5362-6806-3603-25C7BE3AA9D0}"/>
                </a:ext>
              </a:extLst>
            </p:cNvPr>
            <p:cNvSpPr txBox="1"/>
            <p:nvPr/>
          </p:nvSpPr>
          <p:spPr>
            <a:xfrm>
              <a:off x="916044" y="2576064"/>
              <a:ext cx="402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DF7EB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60D812-2541-48A1-0817-995B5B4F2721}"/>
                </a:ext>
              </a:extLst>
            </p:cNvPr>
            <p:cNvSpPr txBox="1"/>
            <p:nvPr/>
          </p:nvSpPr>
          <p:spPr>
            <a:xfrm>
              <a:off x="916044" y="3304063"/>
              <a:ext cx="402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DF7EB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7CDCE4-CA9F-863F-14B6-5576E1147546}"/>
                </a:ext>
              </a:extLst>
            </p:cNvPr>
            <p:cNvSpPr txBox="1"/>
            <p:nvPr/>
          </p:nvSpPr>
          <p:spPr>
            <a:xfrm>
              <a:off x="907059" y="4019444"/>
              <a:ext cx="402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DF7EB"/>
                  </a:solidFill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9274BD-0843-0EFC-0107-DFEDB74CB3F3}"/>
                </a:ext>
              </a:extLst>
            </p:cNvPr>
            <p:cNvSpPr txBox="1"/>
            <p:nvPr/>
          </p:nvSpPr>
          <p:spPr>
            <a:xfrm>
              <a:off x="916044" y="4735810"/>
              <a:ext cx="4026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DF7EB"/>
                  </a:solidFill>
                </a:rPr>
                <a:t>5</a:t>
              </a:r>
            </a:p>
          </p:txBody>
        </p:sp>
      </p:grp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5AD2D04-D30D-1462-572C-523FCC358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5773888"/>
            <a:ext cx="12192000" cy="11079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1B7EC2-56BA-A432-12E7-A7430E8AA586}"/>
              </a:ext>
            </a:extLst>
          </p:cNvPr>
          <p:cNvSpPr/>
          <p:nvPr/>
        </p:nvSpPr>
        <p:spPr>
          <a:xfrm rot="5400000">
            <a:off x="9785456" y="3487727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FFEAE0A-F3AC-AE3C-F37A-049E06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86413" y="1469313"/>
            <a:ext cx="6874899" cy="39362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E058D69-68AC-9E1E-746A-89A7A5B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64" y="2029136"/>
            <a:ext cx="7500697" cy="145494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400" b="1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BUILDING YOUR CRISIS COMMUNICATION PLAN 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D7CB36E-9920-59E3-275F-9DB8745AD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64" y="6176897"/>
            <a:ext cx="454670" cy="4558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382C28-52C9-A65F-ECAC-4E41C225453E}"/>
              </a:ext>
            </a:extLst>
          </p:cNvPr>
          <p:cNvSpPr/>
          <p:nvPr/>
        </p:nvSpPr>
        <p:spPr>
          <a:xfrm>
            <a:off x="8214000" y="2224091"/>
            <a:ext cx="179179" cy="4633909"/>
          </a:xfrm>
          <a:prstGeom prst="rect">
            <a:avLst/>
          </a:prstGeom>
          <a:solidFill>
            <a:srgbClr val="B2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B32D5E-98F8-67CE-91FC-B55B47F48A58}"/>
              </a:ext>
            </a:extLst>
          </p:cNvPr>
          <p:cNvSpPr txBox="1">
            <a:spLocks/>
          </p:cNvSpPr>
          <p:nvPr/>
        </p:nvSpPr>
        <p:spPr>
          <a:xfrm>
            <a:off x="753889" y="3172950"/>
            <a:ext cx="7500697" cy="1454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ln w="22225">
                  <a:noFill/>
                </a:ln>
                <a:solidFill>
                  <a:srgbClr val="B2292D"/>
                </a:solidFill>
                <a:cs typeface="Gill Sans SemiBold" panose="020B0502020104020203" pitchFamily="34" charset="-79"/>
              </a:rPr>
              <a:t>Tip: This is different than an operations plan! </a:t>
            </a:r>
          </a:p>
        </p:txBody>
      </p:sp>
    </p:spTree>
    <p:extLst>
      <p:ext uri="{BB962C8B-B14F-4D97-AF65-F5344CB8AC3E}">
        <p14:creationId xmlns:p14="http://schemas.microsoft.com/office/powerpoint/2010/main" val="371953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6">
      <a:dk1>
        <a:sysClr val="windowText" lastClr="000000"/>
      </a:dk1>
      <a:lt1>
        <a:sysClr val="window" lastClr="FFFFFF"/>
      </a:lt1>
      <a:dk2>
        <a:srgbClr val="505046"/>
      </a:dk2>
      <a:lt2>
        <a:srgbClr val="BF4F51"/>
      </a:lt2>
      <a:accent1>
        <a:srgbClr val="BF4F51"/>
      </a:accent1>
      <a:accent2>
        <a:srgbClr val="FFFFFF"/>
      </a:accent2>
      <a:accent3>
        <a:srgbClr val="B64926"/>
      </a:accent3>
      <a:accent4>
        <a:srgbClr val="008000"/>
      </a:accent4>
      <a:accent5>
        <a:srgbClr val="333399"/>
      </a:accent5>
      <a:accent6>
        <a:srgbClr val="B22600"/>
      </a:accent6>
      <a:hlink>
        <a:srgbClr val="E3DEB6"/>
      </a:hlink>
      <a:folHlink>
        <a:srgbClr val="BFBFB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6ED8C81CEA54FA04CA3121C333DE8" ma:contentTypeVersion="16" ma:contentTypeDescription="Create a new document." ma:contentTypeScope="" ma:versionID="20a7df63bc45806680902753e1aadf19">
  <xsd:schema xmlns:xsd="http://www.w3.org/2001/XMLSchema" xmlns:xs="http://www.w3.org/2001/XMLSchema" xmlns:p="http://schemas.microsoft.com/office/2006/metadata/properties" xmlns:ns2="5289a8f5-d5c9-4ff5-a076-e5a427244f36" xmlns:ns3="d2421648-bbc2-4cfc-b81c-745854d89896" targetNamespace="http://schemas.microsoft.com/office/2006/metadata/properties" ma:root="true" ma:fieldsID="15e9d609c234d592846f7d28e44fe652" ns2:_="" ns3:_="">
    <xsd:import namespace="5289a8f5-d5c9-4ff5-a076-e5a427244f36"/>
    <xsd:import namespace="d2421648-bbc2-4cfc-b81c-745854d898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9a8f5-d5c9-4ff5-a076-e5a427244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e4817a7-7ca7-4b60-8ee2-5b6f344a9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21648-bbc2-4cfc-b81c-745854d8989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009d0bd-d323-4801-adc9-ff607aa4b1ff}" ma:internalName="TaxCatchAll" ma:showField="CatchAllData" ma:web="d2421648-bbc2-4cfc-b81c-745854d89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DC37E8-62F5-4DE1-B073-5A1133EED05C}"/>
</file>

<file path=customXml/itemProps2.xml><?xml version="1.0" encoding="utf-8"?>
<ds:datastoreItem xmlns:ds="http://schemas.openxmlformats.org/officeDocument/2006/customXml" ds:itemID="{827908C5-506F-40B7-98FC-4A1DF48651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56585</TotalTime>
  <Words>845</Words>
  <Application>Microsoft Office PowerPoint</Application>
  <PresentationFormat>Widescreen</PresentationFormat>
  <Paragraphs>134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Garamond</vt:lpstr>
      <vt:lpstr>Proxima-Nova</vt:lpstr>
      <vt:lpstr>Savon</vt:lpstr>
      <vt:lpstr>PowerPoint Presentation</vt:lpstr>
      <vt:lpstr>ABOUT GOFF PUBLIC</vt:lpstr>
      <vt:lpstr>WHAT IS A CRISIS?</vt:lpstr>
      <vt:lpstr>POTENTIAL CRISES TO PLAN FOR</vt:lpstr>
      <vt:lpstr>What can we learn from Terry?</vt:lpstr>
      <vt:lpstr>A POORLY MANAGED CRISIS CAN</vt:lpstr>
      <vt:lpstr>YOU CAN WEATHER MOST CRISES WHEN YOU HAVE THE RIGHT RESPONSE</vt:lpstr>
      <vt:lpstr>5-STEPS TO A CRISIS-READY CULTURE </vt:lpstr>
      <vt:lpstr>BUILDING YOUR CRISIS COMMUNICATION PLAN </vt:lpstr>
      <vt:lpstr>ESTABLISH YOUR CRISIS COMMUNICATION TEAM</vt:lpstr>
      <vt:lpstr>DEFINE OBJECTIVES</vt:lpstr>
      <vt:lpstr>ASSESS THE RISKS</vt:lpstr>
      <vt:lpstr>DETERMINE APPROPRIATE COMMUNICATIONS TOOLS </vt:lpstr>
      <vt:lpstr>COMMUNICATIONS TOOLS </vt:lpstr>
      <vt:lpstr>COMMUNICATIONS TOOLS </vt:lpstr>
      <vt:lpstr>PREPARE KEY MESSAGES</vt:lpstr>
      <vt:lpstr>DETERMINE YOUR AUDIENCES</vt:lpstr>
      <vt:lpstr>IDENTIFY AND TRAIN  YOUR SPOKESPERSONS </vt:lpstr>
      <vt:lpstr>DEVELOP AND MAINTAIN  MEDIA CONTACTS </vt:lpstr>
      <vt:lpstr>CREATE HOLDING STATEMENTS</vt:lpstr>
      <vt:lpstr>PLAN FOR LOGISTICS</vt:lpstr>
      <vt:lpstr>IMPLEMENT TRAINING AND SIMULATIONS </vt:lpstr>
      <vt:lpstr>REVIEW AND REVISE YOUR  PLAN REGULARLY </vt:lpstr>
      <vt:lpstr>COMMUNICATE YOUR PLAN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Madeleine Rush</dc:creator>
  <cp:lastModifiedBy>Ashley Aram</cp:lastModifiedBy>
  <cp:revision>380</cp:revision>
  <dcterms:created xsi:type="dcterms:W3CDTF">2020-11-02T18:32:47Z</dcterms:created>
  <dcterms:modified xsi:type="dcterms:W3CDTF">2024-04-18T19:53:22Z</dcterms:modified>
</cp:coreProperties>
</file>