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4"/>
  </p:sldMasterIdLst>
  <p:notesMasterIdLst>
    <p:notesMasterId r:id="rId75"/>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 id="306" r:id="rId55"/>
    <p:sldId id="307" r:id="rId56"/>
    <p:sldId id="308" r:id="rId57"/>
    <p:sldId id="309" r:id="rId58"/>
    <p:sldId id="310" r:id="rId59"/>
    <p:sldId id="311" r:id="rId60"/>
    <p:sldId id="312" r:id="rId61"/>
    <p:sldId id="313" r:id="rId62"/>
    <p:sldId id="314" r:id="rId63"/>
    <p:sldId id="315" r:id="rId64"/>
    <p:sldId id="316" r:id="rId65"/>
    <p:sldId id="317" r:id="rId66"/>
    <p:sldId id="318" r:id="rId67"/>
    <p:sldId id="319" r:id="rId68"/>
    <p:sldId id="320" r:id="rId69"/>
    <p:sldId id="321" r:id="rId70"/>
    <p:sldId id="322" r:id="rId71"/>
    <p:sldId id="323" r:id="rId72"/>
    <p:sldId id="324" r:id="rId73"/>
    <p:sldId id="325" r:id="rId74"/>
  </p:sldIdLst>
  <p:sldSz cx="9144000" cy="5143500" type="screen16x9"/>
  <p:notesSz cx="6858000" cy="9144000"/>
  <p:embeddedFontLst>
    <p:embeddedFont>
      <p:font typeface="Lexend" panose="020B0604020202020204" charset="0"/>
      <p:regular r:id="rId76"/>
      <p:bold r:id="rId77"/>
    </p:embeddedFont>
    <p:embeddedFont>
      <p:font typeface="Lexend Medium" panose="020B0604020202020204" charset="0"/>
      <p:regular r:id="rId78"/>
      <p:bold r:id="rId79"/>
    </p:embeddedFont>
    <p:embeddedFont>
      <p:font typeface="Lexend Light" panose="020B0604020202020204" charset="0"/>
      <p:regular r:id="rId80"/>
      <p:bold r:id="rId81"/>
    </p:embeddedFont>
    <p:embeddedFont>
      <p:font typeface="Open Sans" panose="020B0604020202020204" charset="0"/>
      <p:regular r:id="rId82"/>
      <p:bold r:id="rId83"/>
      <p:italic r:id="rId84"/>
      <p:boldItalic r:id="rId8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6" d="100"/>
          <a:sy n="86" d="100"/>
        </p:scale>
        <p:origin x="720" y="5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font" Target="fonts/font1.fntdata"/><Relationship Id="rId84" Type="http://schemas.openxmlformats.org/officeDocument/2006/relationships/font" Target="fonts/font9.fntdata"/><Relationship Id="rId89" Type="http://schemas.openxmlformats.org/officeDocument/2006/relationships/tableStyles" Target="tableStyles.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font" Target="fonts/font4.fntdata"/><Relationship Id="rId87" Type="http://schemas.openxmlformats.org/officeDocument/2006/relationships/viewProps" Target="viewProps.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font" Target="fonts/font7.fntdata"/><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font" Target="fonts/font2.fntdata"/><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font" Target="fonts/font5.fntdata"/><Relationship Id="rId85" Type="http://schemas.openxmlformats.org/officeDocument/2006/relationships/font" Target="fonts/font10.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notesMaster" Target="notesMasters/notesMaster1.xml"/><Relationship Id="rId83" Type="http://schemas.openxmlformats.org/officeDocument/2006/relationships/font" Target="fonts/font8.fntdata"/><Relationship Id="rId88"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font" Target="fonts/font3.fntdata"/><Relationship Id="rId81" Type="http://schemas.openxmlformats.org/officeDocument/2006/relationships/font" Target="fonts/font6.fntdata"/><Relationship Id="rId86"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1d3f1d813d2_0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1d3f1d813d2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400"/>
          </a:p>
          <a:p>
            <a:pPr marL="0" lvl="0" indent="0" algn="l" rtl="0">
              <a:spcBef>
                <a:spcPts val="0"/>
              </a:spcBef>
              <a:spcAft>
                <a:spcPts val="0"/>
              </a:spcAft>
              <a:buNone/>
            </a:pPr>
            <a:endParaRPr sz="1400"/>
          </a:p>
          <a:p>
            <a:pPr marL="0" lvl="0" indent="0" algn="l" rtl="0">
              <a:spcBef>
                <a:spcPts val="0"/>
              </a:spcBef>
              <a:spcAft>
                <a:spcPts val="0"/>
              </a:spcAft>
              <a:buNone/>
            </a:pPr>
            <a:endParaRPr sz="14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21f80b1488a_0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 name="Google Shape;115;g21f80b1488a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a:t>So, what’s the big deal?</a:t>
            </a:r>
            <a:endParaRPr sz="140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21f80b1488a_0_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 name="Google Shape;121;g21f80b1488a_0_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17500" algn="l" rtl="0">
              <a:lnSpc>
                <a:spcPct val="150000"/>
              </a:lnSpc>
              <a:spcBef>
                <a:spcPts val="0"/>
              </a:spcBef>
              <a:spcAft>
                <a:spcPts val="0"/>
              </a:spcAft>
              <a:buClr>
                <a:srgbClr val="16394D"/>
              </a:buClr>
              <a:buSzPts val="1400"/>
              <a:buFont typeface="Lexend Light"/>
              <a:buChar char="●"/>
            </a:pPr>
            <a:r>
              <a:rPr lang="en" sz="1400">
                <a:solidFill>
                  <a:srgbClr val="16394D"/>
                </a:solidFill>
              </a:rPr>
              <a:t>Universal Analytics will become “extinct” and stop reporting on July 1, 2023</a:t>
            </a:r>
            <a:endParaRPr sz="1400">
              <a:solidFill>
                <a:srgbClr val="16394D"/>
              </a:solidFill>
            </a:endParaRPr>
          </a:p>
          <a:p>
            <a:pPr marL="457200" lvl="0" indent="-317500" algn="l" rtl="0">
              <a:lnSpc>
                <a:spcPct val="150000"/>
              </a:lnSpc>
              <a:spcBef>
                <a:spcPts val="0"/>
              </a:spcBef>
              <a:spcAft>
                <a:spcPts val="0"/>
              </a:spcAft>
              <a:buClr>
                <a:srgbClr val="16394D"/>
              </a:buClr>
              <a:buSzPts val="1400"/>
              <a:buFont typeface="Lexend Light"/>
              <a:buChar char="●"/>
            </a:pPr>
            <a:r>
              <a:rPr lang="en" sz="1400">
                <a:solidFill>
                  <a:srgbClr val="16394D"/>
                </a:solidFill>
              </a:rPr>
              <a:t>Unprepared users will be confronted with new data models in Google Analytics 4 and may not understand the metrics</a:t>
            </a:r>
            <a:endParaRPr sz="1400">
              <a:solidFill>
                <a:srgbClr val="16394D"/>
              </a:solidFill>
            </a:endParaRPr>
          </a:p>
          <a:p>
            <a:pPr marL="457200" lvl="0" indent="-317500" algn="l" rtl="0">
              <a:lnSpc>
                <a:spcPct val="150000"/>
              </a:lnSpc>
              <a:spcBef>
                <a:spcPts val="0"/>
              </a:spcBef>
              <a:spcAft>
                <a:spcPts val="0"/>
              </a:spcAft>
              <a:buClr>
                <a:srgbClr val="16394D"/>
              </a:buClr>
              <a:buSzPts val="1400"/>
              <a:buFont typeface="Lexend Light"/>
              <a:buChar char="●"/>
            </a:pPr>
            <a:r>
              <a:rPr lang="en" sz="1400">
                <a:solidFill>
                  <a:srgbClr val="16394D"/>
                </a:solidFill>
              </a:rPr>
              <a:t>Additional data streams may not be configured properly, disrupting the ability to report on top KPIs</a:t>
            </a:r>
            <a:endParaRPr sz="140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21f80b1488a_0_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 name="Google Shape;129;g21f80b1488a_0_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a:solidFill>
                  <a:schemeClr val="dk1"/>
                </a:solidFill>
              </a:rPr>
              <a:t>There are a few steps that DMOs should take prior to July 1, 2023…</a:t>
            </a:r>
            <a:endParaRPr sz="140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21f80b1488a_0_1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 name="Google Shape;135;g21f80b1488a_0_1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400">
                <a:solidFill>
                  <a:schemeClr val="dk1"/>
                </a:solidFill>
              </a:rPr>
              <a:t>First, you need to install the Google Analytics 4 property to your business’ Google account</a:t>
            </a:r>
            <a:endParaRPr sz="1400">
              <a:solidFill>
                <a:schemeClr val="dk1"/>
              </a:solidFill>
            </a:endParaRPr>
          </a:p>
          <a:p>
            <a:pPr marL="0" lvl="0" indent="0" algn="l" rtl="0">
              <a:spcBef>
                <a:spcPts val="0"/>
              </a:spcBef>
              <a:spcAft>
                <a:spcPts val="0"/>
              </a:spcAft>
              <a:buClr>
                <a:schemeClr val="dk1"/>
              </a:buClr>
              <a:buSzPts val="1100"/>
              <a:buFont typeface="Arial"/>
              <a:buNone/>
            </a:pPr>
            <a:endParaRPr sz="1400">
              <a:solidFill>
                <a:schemeClr val="dk1"/>
              </a:solidFill>
            </a:endParaRPr>
          </a:p>
          <a:p>
            <a:pPr marL="0" lvl="0" indent="0" algn="l" rtl="0">
              <a:spcBef>
                <a:spcPts val="0"/>
              </a:spcBef>
              <a:spcAft>
                <a:spcPts val="0"/>
              </a:spcAft>
              <a:buClr>
                <a:schemeClr val="dk1"/>
              </a:buClr>
              <a:buSzPts val="1100"/>
              <a:buFont typeface="Arial"/>
              <a:buNone/>
            </a:pPr>
            <a:r>
              <a:rPr lang="en" sz="1400" b="1">
                <a:solidFill>
                  <a:schemeClr val="dk1"/>
                </a:solidFill>
              </a:rPr>
              <a:t>GOOD NEWS:</a:t>
            </a:r>
            <a:r>
              <a:rPr lang="en" sz="1400">
                <a:solidFill>
                  <a:schemeClr val="dk1"/>
                </a:solidFill>
              </a:rPr>
              <a:t> In May 2021, Tempest began enabling the GA4 reporting property for existing Web and Growth destination partners.</a:t>
            </a:r>
            <a:endParaRPr sz="1400">
              <a:solidFill>
                <a:schemeClr val="dk1"/>
              </a:solidFill>
            </a:endParaRPr>
          </a:p>
          <a:p>
            <a:pPr marL="0" lvl="0" indent="0" algn="l" rtl="0">
              <a:spcBef>
                <a:spcPts val="0"/>
              </a:spcBef>
              <a:spcAft>
                <a:spcPts val="0"/>
              </a:spcAft>
              <a:buNone/>
            </a:pPr>
            <a:endParaRPr sz="140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24b2755e728_0_1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 name="Google Shape;142;g24b2755e728_0_1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a:t>GA4 Setup Assistant will walk you through the process</a:t>
            </a:r>
            <a:endParaRPr sz="140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21f80b1488a_0_1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 name="Google Shape;152;g21f80b1488a_0_1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400">
                <a:solidFill>
                  <a:schemeClr val="dk1"/>
                </a:solidFill>
              </a:rPr>
              <a:t>Next, you’ll want to identify the key reporting metrics you’d want to be able to quickly report out on</a:t>
            </a:r>
            <a:endParaRPr sz="1400">
              <a:solidFill>
                <a:schemeClr val="dk1"/>
              </a:solidFill>
            </a:endParaRPr>
          </a:p>
          <a:p>
            <a:pPr marL="0" lvl="0" indent="0" algn="l" rtl="0">
              <a:spcBef>
                <a:spcPts val="0"/>
              </a:spcBef>
              <a:spcAft>
                <a:spcPts val="0"/>
              </a:spcAft>
              <a:buClr>
                <a:schemeClr val="dk1"/>
              </a:buClr>
              <a:buSzPts val="1100"/>
              <a:buFont typeface="Arial"/>
              <a:buNone/>
            </a:pPr>
            <a:r>
              <a:rPr lang="en" sz="1400">
                <a:solidFill>
                  <a:schemeClr val="dk1"/>
                </a:solidFill>
              </a:rPr>
              <a:t>Identify where they can be found in an existing report, or edit the reports available to display </a:t>
            </a:r>
            <a:endParaRPr sz="1400">
              <a:solidFill>
                <a:schemeClr val="dk1"/>
              </a:solidFill>
            </a:endParaRPr>
          </a:p>
          <a:p>
            <a:pPr marL="0" lvl="0" indent="0" algn="l" rtl="0">
              <a:spcBef>
                <a:spcPts val="0"/>
              </a:spcBef>
              <a:spcAft>
                <a:spcPts val="0"/>
              </a:spcAft>
              <a:buClr>
                <a:schemeClr val="dk1"/>
              </a:buClr>
              <a:buSzPts val="1100"/>
              <a:buFont typeface="Arial"/>
              <a:buNone/>
            </a:pPr>
            <a:endParaRPr sz="1400">
              <a:solidFill>
                <a:schemeClr val="dk1"/>
              </a:solidFill>
            </a:endParaRPr>
          </a:p>
          <a:p>
            <a:pPr marL="0" lvl="0" indent="0" algn="l" rtl="0">
              <a:spcBef>
                <a:spcPts val="0"/>
              </a:spcBef>
              <a:spcAft>
                <a:spcPts val="0"/>
              </a:spcAft>
              <a:buClr>
                <a:schemeClr val="dk1"/>
              </a:buClr>
              <a:buSzPts val="1100"/>
              <a:buFont typeface="Arial"/>
              <a:buNone/>
            </a:pPr>
            <a:r>
              <a:rPr lang="en" sz="1400" b="1">
                <a:solidFill>
                  <a:schemeClr val="dk1"/>
                </a:solidFill>
              </a:rPr>
              <a:t>EXAMPLE: </a:t>
            </a:r>
            <a:r>
              <a:rPr lang="en" sz="1400">
                <a:solidFill>
                  <a:schemeClr val="dk1"/>
                </a:solidFill>
              </a:rPr>
              <a:t>Tracking conversions, you need to mark them as such in order for GA4 to report on them accurately.</a:t>
            </a:r>
            <a:endParaRPr sz="140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21f80b1488a_0_1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 name="Google Shape;159;g21f80b1488a_0_1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Clr>
                <a:schemeClr val="dk1"/>
              </a:buClr>
              <a:buSzPts val="1400"/>
              <a:buChar char="-"/>
            </a:pPr>
            <a:r>
              <a:rPr lang="en" sz="1400">
                <a:solidFill>
                  <a:schemeClr val="dk1"/>
                </a:solidFill>
              </a:rPr>
              <a:t>Next, you’ll want to configure GA4 to have the reports — with the correct metrics — that you’re aiming to report out on</a:t>
            </a:r>
            <a:endParaRPr sz="1400">
              <a:solidFill>
                <a:schemeClr val="dk1"/>
              </a:solidFill>
            </a:endParaRPr>
          </a:p>
          <a:p>
            <a:pPr marL="0" lvl="0" indent="0" algn="l" rtl="0">
              <a:spcBef>
                <a:spcPts val="0"/>
              </a:spcBef>
              <a:spcAft>
                <a:spcPts val="0"/>
              </a:spcAft>
              <a:buNone/>
            </a:pPr>
            <a:endParaRPr sz="1400">
              <a:solidFill>
                <a:schemeClr val="dk1"/>
              </a:solidFill>
            </a:endParaRPr>
          </a:p>
          <a:p>
            <a:pPr marL="457200" lvl="0" indent="-317500" algn="l" rtl="0">
              <a:spcBef>
                <a:spcPts val="0"/>
              </a:spcBef>
              <a:spcAft>
                <a:spcPts val="0"/>
              </a:spcAft>
              <a:buClr>
                <a:schemeClr val="dk1"/>
              </a:buClr>
              <a:buSzPts val="1400"/>
              <a:buChar char="-"/>
            </a:pPr>
            <a:r>
              <a:rPr lang="en" sz="1400">
                <a:solidFill>
                  <a:schemeClr val="dk1"/>
                </a:solidFill>
              </a:rPr>
              <a:t>Out of the box, some reports may need to be manually added/created/edited</a:t>
            </a:r>
            <a:br>
              <a:rPr lang="en" sz="1400">
                <a:solidFill>
                  <a:schemeClr val="dk1"/>
                </a:solidFill>
              </a:rPr>
            </a:br>
            <a:endParaRPr sz="1400">
              <a:solidFill>
                <a:schemeClr val="dk1"/>
              </a:solidFill>
            </a:endParaRPr>
          </a:p>
          <a:p>
            <a:pPr marL="457200" lvl="0" indent="-317500" algn="l" rtl="0">
              <a:spcBef>
                <a:spcPts val="0"/>
              </a:spcBef>
              <a:spcAft>
                <a:spcPts val="0"/>
              </a:spcAft>
              <a:buClr>
                <a:schemeClr val="dk1"/>
              </a:buClr>
              <a:buSzPts val="1400"/>
              <a:buChar char="-"/>
            </a:pPr>
            <a:r>
              <a:rPr lang="en" sz="1400">
                <a:solidFill>
                  <a:schemeClr val="dk1"/>
                </a:solidFill>
              </a:rPr>
              <a:t>Also look at enabling features like Google Signals, which will cover shortly</a:t>
            </a:r>
            <a:endParaRPr sz="1400">
              <a:solidFill>
                <a:schemeClr val="dk1"/>
              </a:solidFill>
            </a:endParaRPr>
          </a:p>
          <a:p>
            <a:pPr marL="0" lvl="0" indent="0" algn="l" rtl="0">
              <a:spcBef>
                <a:spcPts val="0"/>
              </a:spcBef>
              <a:spcAft>
                <a:spcPts val="0"/>
              </a:spcAft>
              <a:buNone/>
            </a:pPr>
            <a:endParaRPr sz="1400">
              <a:solidFill>
                <a:schemeClr val="dk1"/>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21f80b1488a_0_1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 name="Google Shape;166;g21f80b1488a_0_1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a:solidFill>
                  <a:schemeClr val="dk1"/>
                </a:solidFill>
              </a:rPr>
              <a:t>The final step here is to </a:t>
            </a:r>
            <a:r>
              <a:rPr lang="en" sz="1400" b="1" u="sng">
                <a:solidFill>
                  <a:schemeClr val="dk1"/>
                </a:solidFill>
              </a:rPr>
              <a:t>educate yourself, your team and your partners and stakeholders</a:t>
            </a:r>
            <a:r>
              <a:rPr lang="en" sz="1400">
                <a:solidFill>
                  <a:schemeClr val="dk1"/>
                </a:solidFill>
              </a:rPr>
              <a:t> to some of the key differences within Google Analytics 4…and that’s why we’re here today!</a:t>
            </a:r>
            <a:endParaRPr sz="1400">
              <a:solidFill>
                <a:schemeClr val="dk1"/>
              </a:solidFill>
            </a:endParaRPr>
          </a:p>
          <a:p>
            <a:pPr marL="0" lvl="0" indent="0" algn="l" rtl="0">
              <a:spcBef>
                <a:spcPts val="0"/>
              </a:spcBef>
              <a:spcAft>
                <a:spcPts val="0"/>
              </a:spcAft>
              <a:buNone/>
            </a:pPr>
            <a:endParaRPr sz="1400">
              <a:solidFill>
                <a:schemeClr val="dk1"/>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21f80b1488a_0_1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 name="Google Shape;173;g21f80b1488a_0_1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a:solidFill>
                  <a:schemeClr val="dk1"/>
                </a:solidFill>
              </a:rPr>
              <a:t>Time for a quick crash course for Google Analytics 4</a:t>
            </a:r>
            <a:endParaRPr sz="1400">
              <a:solidFill>
                <a:schemeClr val="dk1"/>
              </a:solidFill>
            </a:endParaRPr>
          </a:p>
          <a:p>
            <a:pPr marL="0" lvl="0" indent="0" algn="l" rtl="0">
              <a:spcBef>
                <a:spcPts val="0"/>
              </a:spcBef>
              <a:spcAft>
                <a:spcPts val="0"/>
              </a:spcAft>
              <a:buNone/>
            </a:pPr>
            <a:endParaRPr sz="1400">
              <a:solidFill>
                <a:schemeClr val="dk1"/>
              </a:solidFill>
            </a:endParaRPr>
          </a:p>
          <a:p>
            <a:pPr marL="0" lvl="0" indent="0" algn="l" rtl="0">
              <a:spcBef>
                <a:spcPts val="0"/>
              </a:spcBef>
              <a:spcAft>
                <a:spcPts val="0"/>
              </a:spcAft>
              <a:buNone/>
            </a:pPr>
            <a:r>
              <a:rPr lang="en" sz="1400">
                <a:solidFill>
                  <a:schemeClr val="dk1"/>
                </a:solidFill>
              </a:rPr>
              <a:t>There are a few key differences important to note the few key differences between UA and GA4…</a:t>
            </a:r>
            <a:endParaRPr sz="1400">
              <a:solidFill>
                <a:schemeClr val="dk1"/>
              </a:solidFill>
            </a:endParaRPr>
          </a:p>
          <a:p>
            <a:pPr marL="0" lvl="0" indent="0" algn="l" rtl="0">
              <a:spcBef>
                <a:spcPts val="0"/>
              </a:spcBef>
              <a:spcAft>
                <a:spcPts val="0"/>
              </a:spcAft>
              <a:buNone/>
            </a:pPr>
            <a:endParaRPr sz="1400">
              <a:solidFill>
                <a:schemeClr val="dk1"/>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g21f80b1488a_0_1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 name="Google Shape;179;g21f80b1488a_0_1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400" b="1">
                <a:solidFill>
                  <a:schemeClr val="dk1"/>
                </a:solidFill>
              </a:rPr>
              <a:t>THREE MAJOR DIFFERENCES</a:t>
            </a:r>
            <a:endParaRPr sz="1400" b="1">
              <a:solidFill>
                <a:schemeClr val="dk1"/>
              </a:solidFill>
            </a:endParaRPr>
          </a:p>
          <a:p>
            <a:pPr marL="0" lvl="0" indent="0" algn="l" rtl="0">
              <a:spcBef>
                <a:spcPts val="0"/>
              </a:spcBef>
              <a:spcAft>
                <a:spcPts val="0"/>
              </a:spcAft>
              <a:buClr>
                <a:schemeClr val="dk1"/>
              </a:buClr>
              <a:buSzPts val="1100"/>
              <a:buFont typeface="Arial"/>
              <a:buNone/>
            </a:pPr>
            <a:endParaRPr sz="1400">
              <a:solidFill>
                <a:schemeClr val="dk1"/>
              </a:solidFill>
            </a:endParaRPr>
          </a:p>
          <a:p>
            <a:pPr marL="457200" lvl="0" indent="-317500" algn="l" rtl="0">
              <a:spcBef>
                <a:spcPts val="0"/>
              </a:spcBef>
              <a:spcAft>
                <a:spcPts val="0"/>
              </a:spcAft>
              <a:buClr>
                <a:schemeClr val="dk1"/>
              </a:buClr>
              <a:buSzPts val="1400"/>
              <a:buAutoNum type="arabicPeriod"/>
            </a:pPr>
            <a:r>
              <a:rPr lang="en" sz="1400">
                <a:solidFill>
                  <a:schemeClr val="dk1"/>
                </a:solidFill>
              </a:rPr>
              <a:t>It’s a new user interface that looks similar to, but is entirely different from, UA</a:t>
            </a:r>
            <a:endParaRPr sz="1400">
              <a:solidFill>
                <a:schemeClr val="dk1"/>
              </a:solidFill>
            </a:endParaRPr>
          </a:p>
          <a:p>
            <a:pPr marL="457200" lvl="0" indent="-317500" algn="l" rtl="0">
              <a:spcBef>
                <a:spcPts val="0"/>
              </a:spcBef>
              <a:spcAft>
                <a:spcPts val="0"/>
              </a:spcAft>
              <a:buClr>
                <a:schemeClr val="dk1"/>
              </a:buClr>
              <a:buSzPts val="1400"/>
              <a:buAutoNum type="arabicPeriod"/>
            </a:pPr>
            <a:r>
              <a:rPr lang="en" sz="1400">
                <a:solidFill>
                  <a:schemeClr val="dk1"/>
                </a:solidFill>
              </a:rPr>
              <a:t>There is a also a new data model which impacts how data is measured in GA4 — event-based versus session-based</a:t>
            </a:r>
            <a:endParaRPr sz="1400">
              <a:solidFill>
                <a:schemeClr val="dk1"/>
              </a:solidFill>
            </a:endParaRPr>
          </a:p>
          <a:p>
            <a:pPr marL="457200" lvl="0" indent="-317500" algn="l" rtl="0">
              <a:spcBef>
                <a:spcPts val="0"/>
              </a:spcBef>
              <a:spcAft>
                <a:spcPts val="0"/>
              </a:spcAft>
              <a:buClr>
                <a:schemeClr val="dk1"/>
              </a:buClr>
              <a:buSzPts val="1400"/>
              <a:buAutoNum type="arabicPeriod"/>
            </a:pPr>
            <a:r>
              <a:rPr lang="en" sz="1400">
                <a:solidFill>
                  <a:schemeClr val="dk1"/>
                </a:solidFill>
              </a:rPr>
              <a:t>…and that new data model brings with it some new metrics — as well as a few familiar metrics with updated properties</a:t>
            </a:r>
            <a:endParaRPr sz="1400">
              <a:solidFill>
                <a:schemeClr val="dk1"/>
              </a:solidFill>
            </a:endParaRPr>
          </a:p>
          <a:p>
            <a:pPr marL="0" lvl="0" indent="0" algn="l" rtl="0">
              <a:spcBef>
                <a:spcPts val="0"/>
              </a:spcBef>
              <a:spcAft>
                <a:spcPts val="0"/>
              </a:spcAft>
              <a:buNone/>
            </a:pPr>
            <a:endParaRPr sz="14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24b2755e72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24b2755e72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Intro</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21f80b1488a_0_1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 name="Google Shape;186;g21f80b1488a_0_1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400">
                <a:solidFill>
                  <a:schemeClr val="dk1"/>
                </a:solidFill>
              </a:rPr>
              <a:t>Let’s talk first, briefly, about the new user interface</a:t>
            </a:r>
            <a:endParaRPr sz="1400">
              <a:solidFill>
                <a:schemeClr val="dk1"/>
              </a:solidFill>
            </a:endParaRPr>
          </a:p>
          <a:p>
            <a:pPr marL="0" lvl="0" indent="0" algn="l" rtl="0">
              <a:spcBef>
                <a:spcPts val="0"/>
              </a:spcBef>
              <a:spcAft>
                <a:spcPts val="0"/>
              </a:spcAft>
              <a:buNone/>
            </a:pPr>
            <a:endParaRPr sz="140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22c861adad6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 name="Google Shape;192;g22c861adad6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a:t>REPORTS HOUSED IN COLLAPSABLE RIBBON ON LEFT SIDE OF SCREEN</a:t>
            </a:r>
            <a:endParaRPr sz="140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g22c861adad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 name="Google Shape;202;g22c861adad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a:t>DATE RANGE CAN BE CUSTOMIZED SIMILARLY TO UA IN TOP RIGHT CORNER</a:t>
            </a:r>
            <a:endParaRPr sz="140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g22c861adad6_0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1" name="Google Shape;211;g22c861adad6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a:t>INITIAL REPORTS SNAPSHOT PROVIDES TOP LEVEL DATA, CAMPAIGN INSIGHTS AND TOP KPIS</a:t>
            </a:r>
            <a:endParaRPr sz="1400"/>
          </a:p>
          <a:p>
            <a:pPr marL="0" lvl="0" indent="0" algn="l" rtl="0">
              <a:spcBef>
                <a:spcPts val="0"/>
              </a:spcBef>
              <a:spcAft>
                <a:spcPts val="0"/>
              </a:spcAft>
              <a:buNone/>
            </a:pPr>
            <a:endParaRPr sz="1400"/>
          </a:p>
          <a:p>
            <a:pPr marL="0" lvl="0" indent="0" algn="l" rtl="0">
              <a:spcBef>
                <a:spcPts val="0"/>
              </a:spcBef>
              <a:spcAft>
                <a:spcPts val="0"/>
              </a:spcAft>
              <a:buNone/>
            </a:pPr>
            <a:r>
              <a:rPr lang="en" sz="1400"/>
              <a:t>CAN BE CUSTOMIZED, AS CAN ANY SCREEN/VIEW</a:t>
            </a:r>
            <a:endParaRPr sz="140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22c861adad6_0_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 name="Google Shape;220;g22c861adad6_0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a:t>LIFE CYCLE REPORTS ARE THE BREAD AND BUTTER REPORTING FOR MOST DMOS</a:t>
            </a:r>
            <a:endParaRPr sz="1400"/>
          </a:p>
          <a:p>
            <a:pPr marL="0" lvl="0" indent="0" algn="l" rtl="0">
              <a:spcBef>
                <a:spcPts val="0"/>
              </a:spcBef>
              <a:spcAft>
                <a:spcPts val="0"/>
              </a:spcAft>
              <a:buNone/>
            </a:pPr>
            <a:endParaRPr sz="1400"/>
          </a:p>
          <a:p>
            <a:pPr marL="0" lvl="0" indent="0" algn="l" rtl="0">
              <a:spcBef>
                <a:spcPts val="0"/>
              </a:spcBef>
              <a:spcAft>
                <a:spcPts val="0"/>
              </a:spcAft>
              <a:buNone/>
            </a:pPr>
            <a:r>
              <a:rPr lang="en" sz="1400"/>
              <a:t>TRAFFIC, ENGAGEMENT, ETC.</a:t>
            </a:r>
            <a:endParaRPr sz="140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22e0181afe4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0" name="Google Shape;230;g22e0181afe4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400">
                <a:solidFill>
                  <a:schemeClr val="dk1"/>
                </a:solidFill>
              </a:rPr>
              <a:t>WITHIN LIFE CYCLE</a:t>
            </a:r>
            <a:endParaRPr sz="1400">
              <a:solidFill>
                <a:schemeClr val="dk1"/>
              </a:solidFill>
            </a:endParaRPr>
          </a:p>
          <a:p>
            <a:pPr marL="0" lvl="0" indent="0" algn="l" rtl="0">
              <a:spcBef>
                <a:spcPts val="0"/>
              </a:spcBef>
              <a:spcAft>
                <a:spcPts val="0"/>
              </a:spcAft>
              <a:buClr>
                <a:schemeClr val="dk1"/>
              </a:buClr>
              <a:buSzPts val="1100"/>
              <a:buFont typeface="Arial"/>
              <a:buNone/>
            </a:pPr>
            <a:endParaRPr sz="1400">
              <a:solidFill>
                <a:schemeClr val="dk1"/>
              </a:solidFill>
            </a:endParaRPr>
          </a:p>
          <a:p>
            <a:pPr marL="0" lvl="0" indent="0" algn="l" rtl="0">
              <a:spcBef>
                <a:spcPts val="0"/>
              </a:spcBef>
              <a:spcAft>
                <a:spcPts val="0"/>
              </a:spcAft>
              <a:buClr>
                <a:schemeClr val="dk1"/>
              </a:buClr>
              <a:buSzPts val="1100"/>
              <a:buFont typeface="Arial"/>
              <a:buNone/>
            </a:pPr>
            <a:r>
              <a:rPr lang="en" sz="1400">
                <a:solidFill>
                  <a:schemeClr val="dk1"/>
                </a:solidFill>
              </a:rPr>
              <a:t>ACQUISITION HIGHLIGHTS WHERE USERS ARE COMING FROM</a:t>
            </a:r>
            <a:endParaRPr sz="1400">
              <a:solidFill>
                <a:schemeClr val="dk1"/>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g22e0181afe4_0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 name="Google Shape;239;g22e0181afe4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400">
                <a:solidFill>
                  <a:schemeClr val="dk1"/>
                </a:solidFill>
              </a:rPr>
              <a:t>ENGAGEMENT HIGHLIGHTS HOW USERS INTERACTED WITH YOUR CONTENT</a:t>
            </a:r>
            <a:endParaRPr sz="1400">
              <a:solidFill>
                <a:schemeClr val="dk1"/>
              </a:solidFill>
            </a:endParaRPr>
          </a:p>
          <a:p>
            <a:pPr marL="0" lvl="0" indent="0" algn="l" rtl="0">
              <a:spcBef>
                <a:spcPts val="0"/>
              </a:spcBef>
              <a:spcAft>
                <a:spcPts val="0"/>
              </a:spcAft>
              <a:buClr>
                <a:schemeClr val="dk1"/>
              </a:buClr>
              <a:buSzPts val="1100"/>
              <a:buFont typeface="Arial"/>
              <a:buNone/>
            </a:pPr>
            <a:r>
              <a:rPr lang="en" sz="1400">
                <a:solidFill>
                  <a:schemeClr val="dk1"/>
                </a:solidFill>
              </a:rPr>
              <a:t/>
            </a:r>
            <a:br>
              <a:rPr lang="en" sz="1400">
                <a:solidFill>
                  <a:schemeClr val="dk1"/>
                </a:solidFill>
              </a:rPr>
            </a:br>
            <a:r>
              <a:rPr lang="en" sz="1400">
                <a:solidFill>
                  <a:schemeClr val="dk1"/>
                </a:solidFill>
              </a:rPr>
              <a:t>WITHIN ENGAGEMENT IS CONVERSION REPORTS, HOME TO YOUR TOP KPIs</a:t>
            </a:r>
            <a:endParaRPr sz="1400">
              <a:solidFill>
                <a:schemeClr val="dk1"/>
              </a:solidFill>
            </a:endParaRPr>
          </a:p>
          <a:p>
            <a:pPr marL="0" lvl="0" indent="0" algn="l" rtl="0">
              <a:spcBef>
                <a:spcPts val="0"/>
              </a:spcBef>
              <a:spcAft>
                <a:spcPts val="0"/>
              </a:spcAft>
              <a:buClr>
                <a:schemeClr val="dk1"/>
              </a:buClr>
              <a:buSzPts val="1100"/>
              <a:buFont typeface="Arial"/>
              <a:buNone/>
            </a:pPr>
            <a:r>
              <a:rPr lang="en" sz="1400">
                <a:solidFill>
                  <a:schemeClr val="dk1"/>
                </a:solidFill>
              </a:rPr>
              <a:t/>
            </a:r>
            <a:br>
              <a:rPr lang="en" sz="1400">
                <a:solidFill>
                  <a:schemeClr val="dk1"/>
                </a:solidFill>
              </a:rPr>
            </a:br>
            <a:r>
              <a:rPr lang="en" sz="1400">
                <a:solidFill>
                  <a:schemeClr val="dk1"/>
                </a:solidFill>
              </a:rPr>
              <a:t>CONVERSIONS MUST BE FLAGGED SEPARATELY</a:t>
            </a:r>
            <a:endParaRPr sz="1400">
              <a:solidFill>
                <a:schemeClr val="dk1"/>
              </a:solidFil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g22e0181afe4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8" name="Google Shape;248;g22e0181afe4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400">
                <a:solidFill>
                  <a:schemeClr val="dk1"/>
                </a:solidFill>
              </a:rPr>
              <a:t>SMART SEARCH</a:t>
            </a:r>
            <a:endParaRPr sz="1400">
              <a:solidFill>
                <a:schemeClr val="dk1"/>
              </a:solidFill>
            </a:endParaRPr>
          </a:p>
          <a:p>
            <a:pPr marL="0" lvl="0" indent="0" algn="l" rtl="0">
              <a:spcBef>
                <a:spcPts val="0"/>
              </a:spcBef>
              <a:spcAft>
                <a:spcPts val="0"/>
              </a:spcAft>
              <a:buClr>
                <a:schemeClr val="dk1"/>
              </a:buClr>
              <a:buSzPts val="1100"/>
              <a:buFont typeface="Arial"/>
              <a:buNone/>
            </a:pPr>
            <a:endParaRPr sz="1400">
              <a:solidFill>
                <a:schemeClr val="dk1"/>
              </a:solidFill>
            </a:endParaRPr>
          </a:p>
          <a:p>
            <a:pPr marL="0" lvl="0" indent="0" algn="l" rtl="0">
              <a:spcBef>
                <a:spcPts val="0"/>
              </a:spcBef>
              <a:spcAft>
                <a:spcPts val="0"/>
              </a:spcAft>
              <a:buClr>
                <a:schemeClr val="dk1"/>
              </a:buClr>
              <a:buSzPts val="1100"/>
              <a:buFont typeface="Arial"/>
              <a:buNone/>
            </a:pPr>
            <a:r>
              <a:rPr lang="en" sz="1400">
                <a:solidFill>
                  <a:schemeClr val="dk1"/>
                </a:solidFill>
              </a:rPr>
              <a:t>PAID VS. ORGANIC TRAFFIC — Delivers live results on right side</a:t>
            </a:r>
            <a:endParaRPr sz="1400">
              <a:solidFill>
                <a:schemeClr val="dk1"/>
              </a:solidFil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g22e0181afe4_0_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8" name="Google Shape;258;g22e0181afe4_0_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400">
                <a:solidFill>
                  <a:schemeClr val="dk1"/>
                </a:solidFill>
              </a:rPr>
              <a:t>DEMOGRAPHIC REPORTS AVAILABLE WITHIN RIBBON AS WELL</a:t>
            </a:r>
            <a:endParaRPr sz="1400">
              <a:solidFill>
                <a:schemeClr val="dk1"/>
              </a:solidFill>
            </a:endParaRPr>
          </a:p>
          <a:p>
            <a:pPr marL="0" lvl="0" indent="0" algn="l" rtl="0">
              <a:spcBef>
                <a:spcPts val="0"/>
              </a:spcBef>
              <a:spcAft>
                <a:spcPts val="0"/>
              </a:spcAft>
              <a:buClr>
                <a:schemeClr val="dk1"/>
              </a:buClr>
              <a:buSzPts val="1100"/>
              <a:buFont typeface="Arial"/>
              <a:buNone/>
            </a:pPr>
            <a:r>
              <a:rPr lang="en" sz="1400">
                <a:solidFill>
                  <a:schemeClr val="dk1"/>
                </a:solidFill>
              </a:rPr>
              <a:t/>
            </a:r>
            <a:br>
              <a:rPr lang="en" sz="1400">
                <a:solidFill>
                  <a:schemeClr val="dk1"/>
                </a:solidFill>
              </a:rPr>
            </a:br>
            <a:r>
              <a:rPr lang="en" sz="1400">
                <a:solidFill>
                  <a:schemeClr val="dk1"/>
                </a:solidFill>
              </a:rPr>
              <a:t>CAUTION AGAINST ACCURACY DUE TO NEW PRIVACY CONTROLS</a:t>
            </a:r>
            <a:endParaRPr sz="1400">
              <a:solidFill>
                <a:schemeClr val="dk1"/>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g22e0181afe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8" name="Google Shape;268;g22e0181afe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400">
                <a:solidFill>
                  <a:schemeClr val="dk1"/>
                </a:solidFill>
              </a:rPr>
              <a:t>CUSTOM REPORTS CAN BE CREATED AND ADDED TO THE RIBBON AS DESIRED</a:t>
            </a:r>
            <a:endParaRPr sz="1400">
              <a:solidFill>
                <a:schemeClr val="dk1"/>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21f80b1488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21f80b1488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400">
                <a:solidFill>
                  <a:schemeClr val="dk1"/>
                </a:solidFill>
              </a:rPr>
              <a:t>I think we all know why we’re here today and have had this date of July 1, 2023 circled on our calendars for quite some time</a:t>
            </a:r>
            <a:endParaRPr sz="1400">
              <a:solidFill>
                <a:schemeClr val="dk1"/>
              </a:solidFill>
            </a:endParaRPr>
          </a:p>
          <a:p>
            <a:pPr marL="0" lvl="0" indent="0" algn="l" rtl="0">
              <a:spcBef>
                <a:spcPts val="0"/>
              </a:spcBef>
              <a:spcAft>
                <a:spcPts val="0"/>
              </a:spcAft>
              <a:buClr>
                <a:schemeClr val="dk1"/>
              </a:buClr>
              <a:buSzPts val="1100"/>
              <a:buFont typeface="Arial"/>
              <a:buNone/>
            </a:pPr>
            <a:endParaRPr sz="1400">
              <a:solidFill>
                <a:schemeClr val="dk1"/>
              </a:solidFill>
            </a:endParaRPr>
          </a:p>
          <a:p>
            <a:pPr marL="0" lvl="0" indent="0" algn="l" rtl="0">
              <a:spcBef>
                <a:spcPts val="0"/>
              </a:spcBef>
              <a:spcAft>
                <a:spcPts val="0"/>
              </a:spcAft>
              <a:buClr>
                <a:schemeClr val="dk1"/>
              </a:buClr>
              <a:buSzPts val="1100"/>
              <a:buFont typeface="Arial"/>
              <a:buNone/>
            </a:pPr>
            <a:r>
              <a:rPr lang="en" sz="1400">
                <a:solidFill>
                  <a:schemeClr val="dk1"/>
                </a:solidFill>
              </a:rPr>
              <a:t>Prepare to say farewell to the Universal Analytics tool you know and love…</a:t>
            </a:r>
            <a:endParaRPr sz="1400">
              <a:solidFill>
                <a:schemeClr val="dk1"/>
              </a:solidFill>
            </a:endParaRPr>
          </a:p>
          <a:p>
            <a:pPr marL="0" lvl="0" indent="0" algn="l" rtl="0">
              <a:spcBef>
                <a:spcPts val="0"/>
              </a:spcBef>
              <a:spcAft>
                <a:spcPts val="0"/>
              </a:spcAft>
              <a:buClr>
                <a:schemeClr val="dk1"/>
              </a:buClr>
              <a:buSzPts val="1100"/>
              <a:buFont typeface="Arial"/>
              <a:buNone/>
            </a:pPr>
            <a:endParaRPr sz="1400">
              <a:solidFill>
                <a:schemeClr val="dk1"/>
              </a:solidFill>
            </a:endParaRPr>
          </a:p>
          <a:p>
            <a:pPr marL="0" lvl="0" indent="0" algn="l" rtl="0">
              <a:spcBef>
                <a:spcPts val="0"/>
              </a:spcBef>
              <a:spcAft>
                <a:spcPts val="0"/>
              </a:spcAft>
              <a:buClr>
                <a:schemeClr val="dk1"/>
              </a:buClr>
              <a:buSzPts val="1100"/>
              <a:buFont typeface="Arial"/>
              <a:buNone/>
            </a:pPr>
            <a:r>
              <a:rPr lang="en" sz="1400">
                <a:solidFill>
                  <a:schemeClr val="dk1"/>
                </a:solidFill>
              </a:rPr>
              <a:t>Google will force a switch to their new Google Analytics 4 interface on July 1, 2023 — </a:t>
            </a:r>
            <a:r>
              <a:rPr lang="en" sz="1400" b="1">
                <a:solidFill>
                  <a:schemeClr val="dk1"/>
                </a:solidFill>
                <a:highlight>
                  <a:srgbClr val="FFFF00"/>
                </a:highlight>
              </a:rPr>
              <a:t>that’s only 60 days from today!</a:t>
            </a:r>
            <a:endParaRPr sz="140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22e0181afe4_0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 name="Google Shape;278;g22e0181afe4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400">
                <a:solidFill>
                  <a:schemeClr val="dk1"/>
                </a:solidFill>
              </a:rPr>
              <a:t>ALL REPORTS, INCLUDING ADDITIONAL OUT OF THE BOX REPORTS (GOOGLE ADS)</a:t>
            </a:r>
            <a:br>
              <a:rPr lang="en" sz="1400">
                <a:solidFill>
                  <a:schemeClr val="dk1"/>
                </a:solidFill>
              </a:rPr>
            </a:br>
            <a:r>
              <a:rPr lang="en" sz="1400">
                <a:solidFill>
                  <a:schemeClr val="dk1"/>
                </a:solidFill>
              </a:rPr>
              <a:t/>
            </a:r>
            <a:br>
              <a:rPr lang="en" sz="1400">
                <a:solidFill>
                  <a:schemeClr val="dk1"/>
                </a:solidFill>
              </a:rPr>
            </a:br>
            <a:r>
              <a:rPr lang="en" sz="1400">
                <a:solidFill>
                  <a:schemeClr val="dk1"/>
                </a:solidFill>
              </a:rPr>
              <a:t>AND ALL CUSTOM REPORTS LIVE IN THE LIBRARY</a:t>
            </a:r>
            <a:endParaRPr sz="1400">
              <a:solidFill>
                <a:schemeClr val="dk1"/>
              </a:solidFil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g21f80b1488a_0_1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7" name="Google Shape;287;g21f80b1488a_0_1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400">
                <a:solidFill>
                  <a:schemeClr val="dk1"/>
                </a:solidFill>
              </a:rPr>
              <a:t>Beyond the user interface, another big change comes with the data model used in GA4 compared to UA</a:t>
            </a:r>
            <a:endParaRPr sz="1400">
              <a:solidFill>
                <a:schemeClr val="dk1"/>
              </a:solidFil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g21f80b1488a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3" name="Google Shape;293;g21f80b1488a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400">
                <a:solidFill>
                  <a:schemeClr val="dk1"/>
                </a:solidFill>
              </a:rPr>
              <a:t>Google Analytics 4 uses an event-based model to track user engagement on your website</a:t>
            </a:r>
            <a:endParaRPr sz="1400">
              <a:solidFill>
                <a:schemeClr val="dk1"/>
              </a:solidFill>
            </a:endParaRPr>
          </a:p>
          <a:p>
            <a:pPr marL="0" lvl="0" indent="0" algn="l" rtl="0">
              <a:spcBef>
                <a:spcPts val="0"/>
              </a:spcBef>
              <a:spcAft>
                <a:spcPts val="0"/>
              </a:spcAft>
              <a:buClr>
                <a:schemeClr val="dk1"/>
              </a:buClr>
              <a:buSzPts val="1100"/>
              <a:buFont typeface="Arial"/>
              <a:buNone/>
            </a:pPr>
            <a:endParaRPr sz="1400">
              <a:solidFill>
                <a:schemeClr val="dk1"/>
              </a:solidFill>
            </a:endParaRPr>
          </a:p>
          <a:p>
            <a:pPr marL="0" lvl="0" indent="0" algn="l" rtl="0">
              <a:spcBef>
                <a:spcPts val="0"/>
              </a:spcBef>
              <a:spcAft>
                <a:spcPts val="0"/>
              </a:spcAft>
              <a:buClr>
                <a:schemeClr val="dk1"/>
              </a:buClr>
              <a:buSzPts val="1100"/>
              <a:buFont typeface="Arial"/>
              <a:buNone/>
            </a:pPr>
            <a:r>
              <a:rPr lang="en" sz="1400">
                <a:solidFill>
                  <a:schemeClr val="dk1"/>
                </a:solidFill>
              </a:rPr>
              <a:t>Sessions will still be tracked, measured and reported on in GA4</a:t>
            </a:r>
            <a:endParaRPr sz="1400">
              <a:solidFill>
                <a:schemeClr val="dk1"/>
              </a:solidFill>
            </a:endParaRPr>
          </a:p>
          <a:p>
            <a:pPr marL="0" lvl="0" indent="0" algn="l" rtl="0">
              <a:spcBef>
                <a:spcPts val="0"/>
              </a:spcBef>
              <a:spcAft>
                <a:spcPts val="0"/>
              </a:spcAft>
              <a:buClr>
                <a:schemeClr val="dk1"/>
              </a:buClr>
              <a:buSzPts val="1100"/>
              <a:buFont typeface="Arial"/>
              <a:buNone/>
            </a:pPr>
            <a:endParaRPr sz="1400">
              <a:solidFill>
                <a:schemeClr val="dk1"/>
              </a:solidFill>
            </a:endParaRPr>
          </a:p>
          <a:p>
            <a:pPr marL="0" lvl="0" indent="0" algn="l" rtl="0">
              <a:spcBef>
                <a:spcPts val="0"/>
              </a:spcBef>
              <a:spcAft>
                <a:spcPts val="0"/>
              </a:spcAft>
              <a:buClr>
                <a:schemeClr val="dk1"/>
              </a:buClr>
              <a:buSzPts val="1100"/>
              <a:buFont typeface="Arial"/>
              <a:buNone/>
            </a:pPr>
            <a:r>
              <a:rPr lang="en" sz="1400">
                <a:solidFill>
                  <a:schemeClr val="dk1"/>
                </a:solidFill>
              </a:rPr>
              <a:t>Key difference here is that GA4’s metrics are more focused on users and their engagement with your website — be it loading a page, clicking on a link, playing a video, or more.</a:t>
            </a:r>
            <a:endParaRPr sz="1400">
              <a:solidFill>
                <a:schemeClr val="dk1"/>
              </a:solidFill>
            </a:endParaRPr>
          </a:p>
          <a:p>
            <a:pPr marL="0" lvl="0" indent="0" algn="l" rtl="0">
              <a:spcBef>
                <a:spcPts val="0"/>
              </a:spcBef>
              <a:spcAft>
                <a:spcPts val="0"/>
              </a:spcAft>
              <a:buClr>
                <a:schemeClr val="dk1"/>
              </a:buClr>
              <a:buSzPts val="1100"/>
              <a:buFont typeface="Arial"/>
              <a:buNone/>
            </a:pPr>
            <a:endParaRPr sz="1400">
              <a:solidFill>
                <a:schemeClr val="dk1"/>
              </a:solidFill>
            </a:endParaRPr>
          </a:p>
          <a:p>
            <a:pPr marL="0" lvl="0" indent="0" algn="l" rtl="0">
              <a:spcBef>
                <a:spcPts val="0"/>
              </a:spcBef>
              <a:spcAft>
                <a:spcPts val="0"/>
              </a:spcAft>
              <a:buNone/>
            </a:pPr>
            <a:endParaRPr sz="140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21f80b1488a_0_2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9" name="Google Shape;299;g21f80b1488a_0_2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400">
                <a:solidFill>
                  <a:schemeClr val="dk1"/>
                </a:solidFill>
              </a:rPr>
              <a:t>GA4 = all hits on your website are tracked as events,</a:t>
            </a:r>
            <a:endParaRPr sz="1400">
              <a:solidFill>
                <a:schemeClr val="dk1"/>
              </a:solidFill>
            </a:endParaRPr>
          </a:p>
          <a:p>
            <a:pPr marL="0" lvl="0" indent="0" algn="l" rtl="0">
              <a:spcBef>
                <a:spcPts val="0"/>
              </a:spcBef>
              <a:spcAft>
                <a:spcPts val="0"/>
              </a:spcAft>
              <a:buClr>
                <a:schemeClr val="dk1"/>
              </a:buClr>
              <a:buSzPts val="1100"/>
              <a:buFont typeface="Arial"/>
              <a:buNone/>
            </a:pPr>
            <a:endParaRPr sz="1400">
              <a:solidFill>
                <a:schemeClr val="dk1"/>
              </a:solidFill>
            </a:endParaRPr>
          </a:p>
          <a:p>
            <a:pPr marL="0" lvl="0" indent="0" algn="l" rtl="0">
              <a:spcBef>
                <a:spcPts val="0"/>
              </a:spcBef>
              <a:spcAft>
                <a:spcPts val="0"/>
              </a:spcAft>
              <a:buClr>
                <a:schemeClr val="dk1"/>
              </a:buClr>
              <a:buSzPts val="1100"/>
              <a:buFont typeface="Arial"/>
              <a:buNone/>
            </a:pPr>
            <a:r>
              <a:rPr lang="en" sz="1400">
                <a:solidFill>
                  <a:schemeClr val="dk1"/>
                </a:solidFill>
              </a:rPr>
              <a:t>UA they were tracked as their own unique hit type</a:t>
            </a:r>
            <a:endParaRPr sz="1400">
              <a:solidFill>
                <a:schemeClr val="dk1"/>
              </a:solidFill>
            </a:endParaRPr>
          </a:p>
          <a:p>
            <a:pPr marL="0" lvl="0" indent="0" algn="l" rtl="0">
              <a:spcBef>
                <a:spcPts val="0"/>
              </a:spcBef>
              <a:spcAft>
                <a:spcPts val="0"/>
              </a:spcAft>
              <a:buClr>
                <a:schemeClr val="dk1"/>
              </a:buClr>
              <a:buSzPts val="1100"/>
              <a:buFont typeface="Arial"/>
              <a:buNone/>
            </a:pPr>
            <a:endParaRPr sz="1400">
              <a:solidFill>
                <a:schemeClr val="dk1"/>
              </a:solidFill>
            </a:endParaRPr>
          </a:p>
          <a:p>
            <a:pPr marL="0" lvl="0" indent="0" algn="l" rtl="0">
              <a:spcBef>
                <a:spcPts val="0"/>
              </a:spcBef>
              <a:spcAft>
                <a:spcPts val="0"/>
              </a:spcAft>
              <a:buClr>
                <a:schemeClr val="dk1"/>
              </a:buClr>
              <a:buSzPts val="1100"/>
              <a:buFont typeface="Arial"/>
              <a:buNone/>
            </a:pPr>
            <a:r>
              <a:rPr lang="en" sz="1400">
                <a:solidFill>
                  <a:schemeClr val="dk1"/>
                </a:solidFill>
              </a:rPr>
              <a:t>You’ll notice that yes — an Event in UA is also an Event in GA4 per this chart, however each has a key difference:</a:t>
            </a:r>
            <a:endParaRPr sz="1400">
              <a:solidFill>
                <a:schemeClr val="dk1"/>
              </a:solidFill>
            </a:endParaRPr>
          </a:p>
          <a:p>
            <a:pPr marL="0" lvl="0" indent="0" algn="l" rtl="0">
              <a:spcBef>
                <a:spcPts val="0"/>
              </a:spcBef>
              <a:spcAft>
                <a:spcPts val="0"/>
              </a:spcAft>
              <a:buClr>
                <a:schemeClr val="dk1"/>
              </a:buClr>
              <a:buSzPts val="1100"/>
              <a:buFont typeface="Arial"/>
              <a:buNone/>
            </a:pPr>
            <a:endParaRPr sz="1400">
              <a:solidFill>
                <a:schemeClr val="dk1"/>
              </a:solidFill>
            </a:endParaRPr>
          </a:p>
          <a:p>
            <a:pPr marL="457200" lvl="0" indent="-317500" algn="l" rtl="0">
              <a:spcBef>
                <a:spcPts val="0"/>
              </a:spcBef>
              <a:spcAft>
                <a:spcPts val="0"/>
              </a:spcAft>
              <a:buClr>
                <a:schemeClr val="dk1"/>
              </a:buClr>
              <a:buSzPts val="1400"/>
              <a:buChar char="●"/>
            </a:pPr>
            <a:r>
              <a:rPr lang="en" sz="1400">
                <a:solidFill>
                  <a:schemeClr val="dk1"/>
                </a:solidFill>
              </a:rPr>
              <a:t>Event example in UA: Click event, forms, primary CTA</a:t>
            </a:r>
            <a:endParaRPr sz="1400">
              <a:solidFill>
                <a:schemeClr val="dk1"/>
              </a:solidFill>
            </a:endParaRPr>
          </a:p>
          <a:p>
            <a:pPr marL="0" lvl="0" indent="0" algn="l" rtl="0">
              <a:spcBef>
                <a:spcPts val="0"/>
              </a:spcBef>
              <a:spcAft>
                <a:spcPts val="0"/>
              </a:spcAft>
              <a:buClr>
                <a:schemeClr val="dk1"/>
              </a:buClr>
              <a:buSzPts val="1100"/>
              <a:buFont typeface="Arial"/>
              <a:buNone/>
            </a:pPr>
            <a:endParaRPr sz="1400">
              <a:solidFill>
                <a:schemeClr val="dk1"/>
              </a:solidFill>
            </a:endParaRPr>
          </a:p>
          <a:p>
            <a:pPr marL="457200" lvl="0" indent="-317500" algn="l" rtl="0">
              <a:spcBef>
                <a:spcPts val="0"/>
              </a:spcBef>
              <a:spcAft>
                <a:spcPts val="0"/>
              </a:spcAft>
              <a:buClr>
                <a:schemeClr val="dk1"/>
              </a:buClr>
              <a:buSzPts val="1400"/>
              <a:buChar char="●"/>
            </a:pPr>
            <a:r>
              <a:rPr lang="en" sz="1400">
                <a:solidFill>
                  <a:schemeClr val="dk1"/>
                </a:solidFill>
              </a:rPr>
              <a:t>Event example in GA4: is the holistic data model of a user interacting with your website</a:t>
            </a:r>
            <a:endParaRPr sz="1400">
              <a:solidFill>
                <a:schemeClr val="dk1"/>
              </a:solidFill>
            </a:endParaRPr>
          </a:p>
          <a:p>
            <a:pPr marL="0" lvl="0" indent="0" algn="l" rtl="0">
              <a:spcBef>
                <a:spcPts val="0"/>
              </a:spcBef>
              <a:spcAft>
                <a:spcPts val="0"/>
              </a:spcAft>
              <a:buNone/>
            </a:pPr>
            <a:endParaRPr sz="1400">
              <a:solidFill>
                <a:schemeClr val="dk1"/>
              </a:solidFil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g21f80b1488a_0_2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5" name="Google Shape;305;g21f80b1488a_0_2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Clr>
                <a:schemeClr val="dk1"/>
              </a:buClr>
              <a:buSzPts val="1400"/>
              <a:buChar char="●"/>
            </a:pPr>
            <a:r>
              <a:rPr lang="en" sz="1400">
                <a:solidFill>
                  <a:schemeClr val="dk1"/>
                </a:solidFill>
              </a:rPr>
              <a:t>As a result of this new event-based data model, there are new — or slightly different — metrics in GA4 as compared to UA</a:t>
            </a:r>
            <a:endParaRPr sz="1400">
              <a:solidFill>
                <a:schemeClr val="dk1"/>
              </a:solidFill>
            </a:endParaRPr>
          </a:p>
          <a:p>
            <a:pPr marL="457200" lvl="0" indent="-317500" algn="l" rtl="0">
              <a:spcBef>
                <a:spcPts val="0"/>
              </a:spcBef>
              <a:spcAft>
                <a:spcPts val="0"/>
              </a:spcAft>
              <a:buClr>
                <a:schemeClr val="dk1"/>
              </a:buClr>
              <a:buSzPts val="1400"/>
              <a:buChar char="●"/>
            </a:pPr>
            <a:r>
              <a:rPr lang="en" sz="1400">
                <a:solidFill>
                  <a:schemeClr val="dk1"/>
                </a:solidFill>
              </a:rPr>
              <a:t>There will not be 1:1 metric comparison due to this new data model.</a:t>
            </a:r>
            <a:endParaRPr sz="1400">
              <a:solidFill>
                <a:schemeClr val="dk1"/>
              </a:solidFill>
            </a:endParaRPr>
          </a:p>
          <a:p>
            <a:pPr marL="0" lvl="0" indent="0" algn="l" rtl="0">
              <a:spcBef>
                <a:spcPts val="0"/>
              </a:spcBef>
              <a:spcAft>
                <a:spcPts val="0"/>
              </a:spcAft>
              <a:buClr>
                <a:schemeClr val="dk1"/>
              </a:buClr>
              <a:buSzPts val="1100"/>
              <a:buFont typeface="Arial"/>
              <a:buNone/>
            </a:pPr>
            <a:endParaRPr sz="1400" b="1">
              <a:solidFill>
                <a:schemeClr val="dk1"/>
              </a:solidFill>
            </a:endParaRPr>
          </a:p>
          <a:p>
            <a:pPr marL="0" lvl="0" indent="0" algn="l" rtl="0">
              <a:spcBef>
                <a:spcPts val="0"/>
              </a:spcBef>
              <a:spcAft>
                <a:spcPts val="0"/>
              </a:spcAft>
              <a:buNone/>
            </a:pPr>
            <a:endParaRPr sz="1400">
              <a:solidFill>
                <a:schemeClr val="dk1"/>
              </a:solidFil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g21f80b1488a_0_1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1" name="Google Shape;311;g21f80b1488a_0_1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Clr>
                <a:schemeClr val="dk1"/>
              </a:buClr>
              <a:buSzPts val="1400"/>
              <a:buChar char="●"/>
            </a:pPr>
            <a:r>
              <a:rPr lang="en" sz="1400">
                <a:solidFill>
                  <a:schemeClr val="dk1"/>
                </a:solidFill>
              </a:rPr>
              <a:t>GA4 isn’t limited to form submissions and button clicks </a:t>
            </a:r>
            <a:endParaRPr sz="1400">
              <a:solidFill>
                <a:schemeClr val="dk1"/>
              </a:solidFill>
            </a:endParaRPr>
          </a:p>
          <a:p>
            <a:pPr marL="457200" lvl="0" indent="-317500" algn="l" rtl="0">
              <a:spcBef>
                <a:spcPts val="0"/>
              </a:spcBef>
              <a:spcAft>
                <a:spcPts val="0"/>
              </a:spcAft>
              <a:buClr>
                <a:schemeClr val="dk1"/>
              </a:buClr>
              <a:buSzPts val="1400"/>
              <a:buChar char="●"/>
            </a:pPr>
            <a:r>
              <a:rPr lang="en" sz="1400">
                <a:solidFill>
                  <a:schemeClr val="dk1"/>
                </a:solidFill>
              </a:rPr>
              <a:t>GA4 events don’t have Category, Action or Labels for this reason. </a:t>
            </a:r>
            <a:endParaRPr sz="1400">
              <a:solidFill>
                <a:schemeClr val="dk1"/>
              </a:solidFill>
            </a:endParaRPr>
          </a:p>
          <a:p>
            <a:pPr marL="457200" lvl="0" indent="-317500" algn="l" rtl="0">
              <a:spcBef>
                <a:spcPts val="0"/>
              </a:spcBef>
              <a:spcAft>
                <a:spcPts val="0"/>
              </a:spcAft>
              <a:buClr>
                <a:schemeClr val="dk1"/>
              </a:buClr>
              <a:buSzPts val="1400"/>
              <a:buChar char="●"/>
            </a:pPr>
            <a:r>
              <a:rPr lang="en" sz="1400">
                <a:solidFill>
                  <a:schemeClr val="dk1"/>
                </a:solidFill>
              </a:rPr>
              <a:t>All actions on your site are considered events in GA4 so we can better track user engagement. </a:t>
            </a:r>
            <a:endParaRPr sz="1400">
              <a:solidFill>
                <a:schemeClr val="dk1"/>
              </a:solidFill>
            </a:endParaRPr>
          </a:p>
          <a:p>
            <a:pPr marL="457200" lvl="0" indent="-317500" algn="l" rtl="0">
              <a:spcBef>
                <a:spcPts val="0"/>
              </a:spcBef>
              <a:spcAft>
                <a:spcPts val="0"/>
              </a:spcAft>
              <a:buClr>
                <a:schemeClr val="dk1"/>
              </a:buClr>
              <a:buSzPts val="1400"/>
              <a:buChar char="●"/>
            </a:pPr>
            <a:r>
              <a:rPr lang="en" sz="1400">
                <a:solidFill>
                  <a:schemeClr val="dk1"/>
                </a:solidFill>
              </a:rPr>
              <a:t>Certains events are automatically in GA4 in, where others aren’t. </a:t>
            </a:r>
            <a:endParaRPr sz="1400">
              <a:solidFill>
                <a:schemeClr val="dk1"/>
              </a:solidFill>
            </a:endParaRPr>
          </a:p>
          <a:p>
            <a:pPr marL="457200" lvl="0" indent="-317500" algn="l" rtl="0">
              <a:spcBef>
                <a:spcPts val="0"/>
              </a:spcBef>
              <a:spcAft>
                <a:spcPts val="0"/>
              </a:spcAft>
              <a:buClr>
                <a:schemeClr val="dk1"/>
              </a:buClr>
              <a:buSzPts val="1400"/>
              <a:buChar char="●"/>
            </a:pPr>
            <a:r>
              <a:rPr lang="en" sz="1400">
                <a:solidFill>
                  <a:schemeClr val="dk1"/>
                </a:solidFill>
              </a:rPr>
              <a:t>For example, first visits are automatically collected where outbound clicks aren’t. </a:t>
            </a:r>
            <a:endParaRPr sz="1400">
              <a:solidFill>
                <a:schemeClr val="dk1"/>
              </a:solidFill>
            </a:endParaRPr>
          </a:p>
          <a:p>
            <a:pPr marL="457200" lvl="0" indent="-317500" algn="l" rtl="0">
              <a:spcBef>
                <a:spcPts val="0"/>
              </a:spcBef>
              <a:spcAft>
                <a:spcPts val="0"/>
              </a:spcAft>
              <a:buClr>
                <a:schemeClr val="dk1"/>
              </a:buClr>
              <a:buSzPts val="1400"/>
              <a:buChar char="●"/>
            </a:pPr>
            <a:r>
              <a:rPr lang="en" sz="1400" b="1">
                <a:solidFill>
                  <a:schemeClr val="dk1"/>
                </a:solidFill>
              </a:rPr>
              <a:t>Since certain events aren’t automatically, you’ll need to create conversion events for more accurate reporting. (We’ll get into that later.)</a:t>
            </a:r>
            <a:endParaRPr sz="140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g21f80b1488a_0_2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8" name="Google Shape;318;g21f80b1488a_0_2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Clr>
                <a:schemeClr val="dk1"/>
              </a:buClr>
              <a:buSzPts val="1400"/>
              <a:buChar char="●"/>
            </a:pPr>
            <a:r>
              <a:rPr lang="en" sz="1400">
                <a:solidFill>
                  <a:schemeClr val="dk1"/>
                </a:solidFill>
              </a:rPr>
              <a:t>Another key difference in metrics comes with the Users</a:t>
            </a:r>
            <a:endParaRPr sz="1400">
              <a:solidFill>
                <a:schemeClr val="dk1"/>
              </a:solidFill>
            </a:endParaRPr>
          </a:p>
          <a:p>
            <a:pPr marL="457200" lvl="0" indent="-317500" algn="l" rtl="0">
              <a:spcBef>
                <a:spcPts val="0"/>
              </a:spcBef>
              <a:spcAft>
                <a:spcPts val="0"/>
              </a:spcAft>
              <a:buClr>
                <a:schemeClr val="dk1"/>
              </a:buClr>
              <a:buSzPts val="1400"/>
              <a:buChar char="●"/>
            </a:pPr>
            <a:r>
              <a:rPr lang="en" sz="1400">
                <a:solidFill>
                  <a:schemeClr val="dk1"/>
                </a:solidFill>
              </a:rPr>
              <a:t>The primary metric in UA is total users wherein GA4 its active users. </a:t>
            </a:r>
            <a:endParaRPr sz="1400">
              <a:solidFill>
                <a:schemeClr val="dk1"/>
              </a:solidFill>
            </a:endParaRPr>
          </a:p>
          <a:p>
            <a:pPr marL="457200" lvl="0" indent="-317500" algn="l" rtl="0">
              <a:spcBef>
                <a:spcPts val="0"/>
              </a:spcBef>
              <a:spcAft>
                <a:spcPts val="0"/>
              </a:spcAft>
              <a:buClr>
                <a:schemeClr val="dk1"/>
              </a:buClr>
              <a:buSzPts val="1400"/>
              <a:buChar char="●"/>
            </a:pPr>
            <a:r>
              <a:rPr lang="en" sz="1400">
                <a:solidFill>
                  <a:schemeClr val="dk1"/>
                </a:solidFill>
              </a:rPr>
              <a:t>**Provide definition for each metric type.** </a:t>
            </a:r>
            <a:endParaRPr sz="1400">
              <a:solidFill>
                <a:schemeClr val="dk1"/>
              </a:solidFill>
            </a:endParaRPr>
          </a:p>
          <a:p>
            <a:pPr marL="457200" lvl="0" indent="-317500" algn="l" rtl="0">
              <a:spcBef>
                <a:spcPts val="0"/>
              </a:spcBef>
              <a:spcAft>
                <a:spcPts val="0"/>
              </a:spcAft>
              <a:buClr>
                <a:schemeClr val="dk1"/>
              </a:buClr>
              <a:buSzPts val="1400"/>
              <a:buChar char="●"/>
            </a:pPr>
            <a:r>
              <a:rPr lang="en" sz="1400">
                <a:solidFill>
                  <a:schemeClr val="dk1"/>
                </a:solidFill>
              </a:rPr>
              <a:t>New Users is essentially 1:1</a:t>
            </a:r>
            <a:endParaRPr sz="1400">
              <a:solidFill>
                <a:schemeClr val="dk1"/>
              </a:solidFill>
            </a:endParaRPr>
          </a:p>
          <a:p>
            <a:pPr marL="0" lvl="0" indent="0" algn="l" rtl="0">
              <a:spcBef>
                <a:spcPts val="0"/>
              </a:spcBef>
              <a:spcAft>
                <a:spcPts val="0"/>
              </a:spcAft>
              <a:buNone/>
            </a:pPr>
            <a:endParaRPr sz="1400">
              <a:solidFill>
                <a:schemeClr val="dk1"/>
              </a:solidFil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21f80b1488a_0_2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5" name="Google Shape;325;g21f80b1488a_0_2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a:solidFill>
                  <a:schemeClr val="dk1"/>
                </a:solidFill>
              </a:rPr>
              <a:t>One thing to note for GA4 is that Unique Pageviews are not counted, putting more emphasis on the general Pageview metric, now just called “Views”</a:t>
            </a:r>
            <a:endParaRPr sz="1400">
              <a:solidFill>
                <a:schemeClr val="dk1"/>
              </a:solidFill>
            </a:endParaRPr>
          </a:p>
          <a:p>
            <a:pPr marL="0" lvl="0" indent="0" algn="l" rtl="0">
              <a:spcBef>
                <a:spcPts val="0"/>
              </a:spcBef>
              <a:spcAft>
                <a:spcPts val="0"/>
              </a:spcAft>
              <a:buNone/>
            </a:pPr>
            <a:endParaRPr sz="1400">
              <a:solidFill>
                <a:schemeClr val="dk1"/>
              </a:solidFill>
            </a:endParaRPr>
          </a:p>
          <a:p>
            <a:pPr marL="0" lvl="0" indent="0" algn="l" rtl="0">
              <a:spcBef>
                <a:spcPts val="0"/>
              </a:spcBef>
              <a:spcAft>
                <a:spcPts val="0"/>
              </a:spcAft>
              <a:buNone/>
            </a:pPr>
            <a:r>
              <a:rPr lang="en" sz="1400">
                <a:solidFill>
                  <a:schemeClr val="dk1"/>
                </a:solidFill>
              </a:rPr>
              <a:t>The major difference here is that in GA4 pageviews apply not just to total number of pages viewed, but also total number of app screens a user may have loaded, if you are using an app.</a:t>
            </a:r>
            <a:endParaRPr sz="1400">
              <a:solidFill>
                <a:schemeClr val="dk1"/>
              </a:solidFill>
            </a:endParaRPr>
          </a:p>
          <a:p>
            <a:pPr marL="0" lvl="0" indent="0" algn="l" rtl="0">
              <a:spcBef>
                <a:spcPts val="0"/>
              </a:spcBef>
              <a:spcAft>
                <a:spcPts val="0"/>
              </a:spcAft>
              <a:buNone/>
            </a:pPr>
            <a:endParaRPr sz="1400">
              <a:solidFill>
                <a:schemeClr val="dk1"/>
              </a:solidFill>
            </a:endParaRPr>
          </a:p>
          <a:p>
            <a:pPr marL="0" lvl="0" indent="0" algn="l" rtl="0">
              <a:spcBef>
                <a:spcPts val="0"/>
              </a:spcBef>
              <a:spcAft>
                <a:spcPts val="0"/>
              </a:spcAft>
              <a:buNone/>
            </a:pPr>
            <a:r>
              <a:rPr lang="en" sz="1400">
                <a:solidFill>
                  <a:schemeClr val="dk1"/>
                </a:solidFill>
              </a:rPr>
              <a:t>Repeated views of a single page are </a:t>
            </a:r>
            <a:r>
              <a:rPr lang="en" sz="1400" i="1">
                <a:solidFill>
                  <a:schemeClr val="dk1"/>
                </a:solidFill>
              </a:rPr>
              <a:t>not</a:t>
            </a:r>
            <a:r>
              <a:rPr lang="en" sz="1400">
                <a:solidFill>
                  <a:schemeClr val="dk1"/>
                </a:solidFill>
              </a:rPr>
              <a:t> counted, thereby eliminating the need of the unique pageview metric</a:t>
            </a:r>
            <a:endParaRPr sz="1400">
              <a:solidFill>
                <a:schemeClr val="dk1"/>
              </a:solidFill>
            </a:endParaRPr>
          </a:p>
          <a:p>
            <a:pPr marL="0" lvl="0" indent="0" algn="l" rtl="0">
              <a:spcBef>
                <a:spcPts val="0"/>
              </a:spcBef>
              <a:spcAft>
                <a:spcPts val="0"/>
              </a:spcAft>
              <a:buNone/>
            </a:pPr>
            <a:endParaRPr sz="1400">
              <a:solidFill>
                <a:schemeClr val="dk1"/>
              </a:solidFil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g21f80b1488a_0_2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2" name="Google Shape;332;g21f80b1488a_0_2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a:solidFill>
                  <a:schemeClr val="dk1"/>
                </a:solidFill>
              </a:rPr>
              <a:t>Sessions are not that much different, however in UA a session is a hit type, in GA4 it is an event, as we highlighted earlier</a:t>
            </a:r>
            <a:endParaRPr sz="1400">
              <a:solidFill>
                <a:schemeClr val="dk1"/>
              </a:solidFil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g21f80b1488a_0_2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9" name="Google Shape;339;g21f80b1488a_0_2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Clr>
                <a:schemeClr val="dk1"/>
              </a:buClr>
              <a:buSzPts val="1400"/>
              <a:buChar char="●"/>
            </a:pPr>
            <a:r>
              <a:rPr lang="en" sz="1400">
                <a:solidFill>
                  <a:schemeClr val="dk1"/>
                </a:solidFill>
              </a:rPr>
              <a:t>Goals and conversions are specific user action such as a partner referral or form submission </a:t>
            </a:r>
            <a:endParaRPr sz="1400">
              <a:solidFill>
                <a:schemeClr val="dk1"/>
              </a:solidFill>
            </a:endParaRPr>
          </a:p>
          <a:p>
            <a:pPr marL="457200" lvl="0" indent="-317500" algn="l" rtl="0">
              <a:spcBef>
                <a:spcPts val="0"/>
              </a:spcBef>
              <a:spcAft>
                <a:spcPts val="0"/>
              </a:spcAft>
              <a:buClr>
                <a:schemeClr val="dk1"/>
              </a:buClr>
              <a:buSzPts val="1400"/>
              <a:buChar char="●"/>
            </a:pPr>
            <a:r>
              <a:rPr lang="en" sz="1400">
                <a:solidFill>
                  <a:schemeClr val="dk1"/>
                </a:solidFill>
              </a:rPr>
              <a:t>In UA, goals/conversions are only counted once per session </a:t>
            </a:r>
            <a:endParaRPr sz="1400">
              <a:solidFill>
                <a:schemeClr val="dk1"/>
              </a:solidFill>
            </a:endParaRPr>
          </a:p>
          <a:p>
            <a:pPr marL="457200" lvl="0" indent="-317500" algn="l" rtl="0">
              <a:spcBef>
                <a:spcPts val="0"/>
              </a:spcBef>
              <a:spcAft>
                <a:spcPts val="0"/>
              </a:spcAft>
              <a:buClr>
                <a:schemeClr val="dk1"/>
              </a:buClr>
              <a:buSzPts val="1400"/>
              <a:buChar char="●"/>
            </a:pPr>
            <a:r>
              <a:rPr lang="en" sz="1400">
                <a:solidFill>
                  <a:schemeClr val="dk1"/>
                </a:solidFill>
              </a:rPr>
              <a:t>In GA4, every single goal/conversion is counted within one session </a:t>
            </a:r>
            <a:endParaRPr sz="1400">
              <a:solidFill>
                <a:schemeClr val="dk1"/>
              </a:solidFill>
            </a:endParaRPr>
          </a:p>
          <a:p>
            <a:pPr marL="457200" lvl="0" indent="-317500" algn="l" rtl="0">
              <a:spcBef>
                <a:spcPts val="0"/>
              </a:spcBef>
              <a:spcAft>
                <a:spcPts val="0"/>
              </a:spcAft>
              <a:buClr>
                <a:schemeClr val="dk1"/>
              </a:buClr>
              <a:buSzPts val="1400"/>
              <a:buChar char="●"/>
            </a:pPr>
            <a:r>
              <a:rPr lang="en" sz="1400">
                <a:solidFill>
                  <a:schemeClr val="dk1"/>
                </a:solidFill>
              </a:rPr>
              <a:t>**Provide example** </a:t>
            </a:r>
            <a:endParaRPr sz="1400">
              <a:solidFill>
                <a:schemeClr val="dk1"/>
              </a:solidFill>
            </a:endParaRPr>
          </a:p>
          <a:p>
            <a:pPr marL="457200" lvl="0" indent="-317500" algn="l" rtl="0">
              <a:spcBef>
                <a:spcPts val="0"/>
              </a:spcBef>
              <a:spcAft>
                <a:spcPts val="0"/>
              </a:spcAft>
              <a:buClr>
                <a:schemeClr val="dk1"/>
              </a:buClr>
              <a:buSzPts val="1400"/>
              <a:buChar char="●"/>
            </a:pPr>
            <a:r>
              <a:rPr lang="en" sz="1400" b="1">
                <a:solidFill>
                  <a:schemeClr val="dk1"/>
                </a:solidFill>
              </a:rPr>
              <a:t>This provides more accurate reporting. </a:t>
            </a:r>
            <a:endParaRPr sz="1400" b="1">
              <a:solidFill>
                <a:schemeClr val="dk1"/>
              </a:solidFill>
            </a:endParaRPr>
          </a:p>
          <a:p>
            <a:pPr marL="0" lvl="0" indent="0" algn="l" rtl="0">
              <a:spcBef>
                <a:spcPts val="0"/>
              </a:spcBef>
              <a:spcAft>
                <a:spcPts val="0"/>
              </a:spcAft>
              <a:buNone/>
            </a:pPr>
            <a:endParaRPr sz="1400">
              <a:solidFill>
                <a:schemeClr val="dk1"/>
              </a:solidFill>
            </a:endParaRPr>
          </a:p>
          <a:p>
            <a:pPr marL="0" lvl="0" indent="0" algn="l" rtl="0">
              <a:spcBef>
                <a:spcPts val="0"/>
              </a:spcBef>
              <a:spcAft>
                <a:spcPts val="0"/>
              </a:spcAft>
              <a:buNone/>
            </a:pPr>
            <a:endParaRPr sz="1400">
              <a:solidFill>
                <a:schemeClr val="dk1"/>
              </a:solidFill>
            </a:endParaRPr>
          </a:p>
          <a:p>
            <a:pPr marL="0" lvl="0" indent="0" algn="l" rtl="0">
              <a:spcBef>
                <a:spcPts val="0"/>
              </a:spcBef>
              <a:spcAft>
                <a:spcPts val="0"/>
              </a:spcAft>
              <a:buNone/>
            </a:pPr>
            <a:endParaRPr sz="1400">
              <a:solidFill>
                <a:schemeClr val="dk1"/>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23ce13a42a8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 name="Google Shape;75;g23ce13a42a8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a:t>Ominous countdown now live on GA</a:t>
            </a:r>
            <a:endParaRPr sz="140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g21f80b1488a_0_2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6" name="Google Shape;346;g21f80b1488a_0_2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400">
                <a:solidFill>
                  <a:schemeClr val="dk1"/>
                </a:solidFill>
              </a:rPr>
              <a:t>So with all of these changing metrics and data models, the question becomes </a:t>
            </a:r>
            <a:endParaRPr sz="1400">
              <a:solidFill>
                <a:schemeClr val="dk1"/>
              </a:solidFill>
            </a:endParaRPr>
          </a:p>
          <a:p>
            <a:pPr marL="0" lvl="0" indent="0" algn="l" rtl="0">
              <a:spcBef>
                <a:spcPts val="0"/>
              </a:spcBef>
              <a:spcAft>
                <a:spcPts val="0"/>
              </a:spcAft>
              <a:buClr>
                <a:schemeClr val="dk1"/>
              </a:buClr>
              <a:buSzPts val="1100"/>
              <a:buFont typeface="Arial"/>
              <a:buNone/>
            </a:pPr>
            <a:endParaRPr sz="1400">
              <a:solidFill>
                <a:schemeClr val="dk1"/>
              </a:solidFill>
            </a:endParaRPr>
          </a:p>
          <a:p>
            <a:pPr marL="0" lvl="0" indent="0" algn="l" rtl="0">
              <a:spcBef>
                <a:spcPts val="0"/>
              </a:spcBef>
              <a:spcAft>
                <a:spcPts val="0"/>
              </a:spcAft>
              <a:buClr>
                <a:schemeClr val="dk1"/>
              </a:buClr>
              <a:buSzPts val="1100"/>
              <a:buFont typeface="Arial"/>
              <a:buNone/>
            </a:pPr>
            <a:r>
              <a:rPr lang="en" sz="1400">
                <a:solidFill>
                  <a:schemeClr val="dk1"/>
                </a:solidFill>
              </a:rPr>
              <a:t>“What is the difference in data I can expect when comparing UA and GA4?”</a:t>
            </a:r>
            <a:endParaRPr sz="1400">
              <a:solidFill>
                <a:schemeClr val="dk1"/>
              </a:solidFill>
            </a:endParaRPr>
          </a:p>
          <a:p>
            <a:pPr marL="0" lvl="0" indent="0" algn="l" rtl="0">
              <a:spcBef>
                <a:spcPts val="0"/>
              </a:spcBef>
              <a:spcAft>
                <a:spcPts val="0"/>
              </a:spcAft>
              <a:buClr>
                <a:schemeClr val="dk1"/>
              </a:buClr>
              <a:buSzPts val="1100"/>
              <a:buFont typeface="Arial"/>
              <a:buNone/>
            </a:pPr>
            <a:endParaRPr sz="1400">
              <a:solidFill>
                <a:schemeClr val="dk1"/>
              </a:solidFill>
            </a:endParaRPr>
          </a:p>
          <a:p>
            <a:pPr marL="0" lvl="0" indent="0" algn="l" rtl="0">
              <a:spcBef>
                <a:spcPts val="0"/>
              </a:spcBef>
              <a:spcAft>
                <a:spcPts val="0"/>
              </a:spcAft>
              <a:buClr>
                <a:schemeClr val="dk1"/>
              </a:buClr>
              <a:buSzPts val="1100"/>
              <a:buFont typeface="Arial"/>
              <a:buNone/>
            </a:pPr>
            <a:r>
              <a:rPr lang="en" sz="1400">
                <a:solidFill>
                  <a:schemeClr val="dk1"/>
                </a:solidFill>
              </a:rPr>
              <a:t>The answer: </a:t>
            </a:r>
            <a:r>
              <a:rPr lang="en" sz="1400" b="1">
                <a:solidFill>
                  <a:schemeClr val="dk1"/>
                </a:solidFill>
              </a:rPr>
              <a:t>minimal</a:t>
            </a:r>
            <a:endParaRPr sz="1400" b="1">
              <a:solidFill>
                <a:schemeClr val="dk1"/>
              </a:solidFill>
            </a:endParaRPr>
          </a:p>
          <a:p>
            <a:pPr marL="0" lvl="0" indent="0" algn="l" rtl="0">
              <a:spcBef>
                <a:spcPts val="0"/>
              </a:spcBef>
              <a:spcAft>
                <a:spcPts val="0"/>
              </a:spcAft>
              <a:buClr>
                <a:schemeClr val="dk1"/>
              </a:buClr>
              <a:buSzPts val="1100"/>
              <a:buFont typeface="Arial"/>
              <a:buNone/>
            </a:pPr>
            <a:endParaRPr sz="1400">
              <a:solidFill>
                <a:schemeClr val="dk1"/>
              </a:solidFill>
            </a:endParaRPr>
          </a:p>
          <a:p>
            <a:pPr marL="0" lvl="0" indent="0" algn="l" rtl="0">
              <a:spcBef>
                <a:spcPts val="0"/>
              </a:spcBef>
              <a:spcAft>
                <a:spcPts val="0"/>
              </a:spcAft>
              <a:buNone/>
            </a:pPr>
            <a:r>
              <a:rPr lang="en" sz="1400">
                <a:solidFill>
                  <a:schemeClr val="dk1"/>
                </a:solidFill>
              </a:rPr>
              <a:t>We analyzed </a:t>
            </a:r>
            <a:r>
              <a:rPr lang="en" sz="1400" b="1">
                <a:solidFill>
                  <a:schemeClr val="dk1"/>
                </a:solidFill>
              </a:rPr>
              <a:t>over 10,000,000 sessions for our DMO clients last year</a:t>
            </a:r>
            <a:r>
              <a:rPr lang="en" sz="1400">
                <a:solidFill>
                  <a:schemeClr val="dk1"/>
                </a:solidFill>
              </a:rPr>
              <a:t> and noticed that on average, Users and Sessions both were a bit </a:t>
            </a:r>
            <a:r>
              <a:rPr lang="en" sz="1400" b="1">
                <a:solidFill>
                  <a:schemeClr val="dk1"/>
                </a:solidFill>
              </a:rPr>
              <a:t>higher</a:t>
            </a:r>
            <a:r>
              <a:rPr lang="en" sz="1400">
                <a:solidFill>
                  <a:schemeClr val="dk1"/>
                </a:solidFill>
              </a:rPr>
              <a:t> in GA4</a:t>
            </a:r>
            <a:endParaRPr sz="140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g21f80b1488a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3" name="Google Shape;353;g21f80b1488a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a:solidFill>
                  <a:schemeClr val="dk1"/>
                </a:solidFill>
              </a:rPr>
              <a:t>One of the key new additions to GA4’s metrics — and probably the most exciting addition, in my opinion — is the measurement of engagement rate</a:t>
            </a:r>
            <a:endParaRPr sz="140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g21f80b1488a_0_2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9" name="Google Shape;359;g21f80b1488a_0_2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400">
                <a:solidFill>
                  <a:schemeClr val="dk1"/>
                </a:solidFill>
              </a:rPr>
              <a:t>As we’ve already covered, GA4 has a strong focus on tracking events and user engagement throughout their journey on your website or app</a:t>
            </a:r>
            <a:endParaRPr sz="1400">
              <a:solidFill>
                <a:schemeClr val="dk1"/>
              </a:solidFill>
            </a:endParaRPr>
          </a:p>
          <a:p>
            <a:pPr marL="0" lvl="0" indent="0" algn="l" rtl="0">
              <a:spcBef>
                <a:spcPts val="0"/>
              </a:spcBef>
              <a:spcAft>
                <a:spcPts val="0"/>
              </a:spcAft>
              <a:buClr>
                <a:schemeClr val="dk1"/>
              </a:buClr>
              <a:buSzPts val="1100"/>
              <a:buFont typeface="Arial"/>
              <a:buNone/>
            </a:pPr>
            <a:endParaRPr sz="1400">
              <a:solidFill>
                <a:schemeClr val="dk1"/>
              </a:solidFill>
            </a:endParaRPr>
          </a:p>
          <a:p>
            <a:pPr marL="0" lvl="0" indent="0" algn="l" rtl="0">
              <a:spcBef>
                <a:spcPts val="0"/>
              </a:spcBef>
              <a:spcAft>
                <a:spcPts val="0"/>
              </a:spcAft>
              <a:buClr>
                <a:schemeClr val="dk1"/>
              </a:buClr>
              <a:buSzPts val="1100"/>
              <a:buFont typeface="Arial"/>
              <a:buNone/>
            </a:pPr>
            <a:r>
              <a:rPr lang="en" sz="1400">
                <a:solidFill>
                  <a:schemeClr val="dk1"/>
                </a:solidFill>
              </a:rPr>
              <a:t>GA4 tracks </a:t>
            </a:r>
            <a:r>
              <a:rPr lang="en" sz="1400" b="1">
                <a:solidFill>
                  <a:schemeClr val="dk1"/>
                </a:solidFill>
              </a:rPr>
              <a:t>ENGAGED SESSIONS</a:t>
            </a:r>
            <a:r>
              <a:rPr lang="en" sz="1400">
                <a:solidFill>
                  <a:schemeClr val="dk1"/>
                </a:solidFill>
              </a:rPr>
              <a:t>, which are when a user interacts with your page in one of a variety of ways:</a:t>
            </a:r>
            <a:endParaRPr sz="1400">
              <a:solidFill>
                <a:schemeClr val="dk1"/>
              </a:solidFill>
            </a:endParaRPr>
          </a:p>
          <a:p>
            <a:pPr marL="0" lvl="0" indent="0" algn="l" rtl="0">
              <a:spcBef>
                <a:spcPts val="0"/>
              </a:spcBef>
              <a:spcAft>
                <a:spcPts val="0"/>
              </a:spcAft>
              <a:buClr>
                <a:schemeClr val="dk1"/>
              </a:buClr>
              <a:buSzPts val="1100"/>
              <a:buFont typeface="Arial"/>
              <a:buNone/>
            </a:pPr>
            <a:endParaRPr sz="1400">
              <a:solidFill>
                <a:schemeClr val="dk1"/>
              </a:solidFill>
            </a:endParaRPr>
          </a:p>
          <a:p>
            <a:pPr marL="457200" lvl="0" indent="-317500" algn="l" rtl="0">
              <a:spcBef>
                <a:spcPts val="0"/>
              </a:spcBef>
              <a:spcAft>
                <a:spcPts val="0"/>
              </a:spcAft>
              <a:buClr>
                <a:schemeClr val="dk1"/>
              </a:buClr>
              <a:buSzPts val="1400"/>
              <a:buChar char="-"/>
            </a:pPr>
            <a:r>
              <a:rPr lang="en" sz="1400">
                <a:solidFill>
                  <a:schemeClr val="dk1"/>
                </a:solidFill>
              </a:rPr>
              <a:t>Stayed on the page for 10 seconds or longer</a:t>
            </a:r>
            <a:endParaRPr sz="1400">
              <a:solidFill>
                <a:schemeClr val="dk1"/>
              </a:solidFill>
            </a:endParaRPr>
          </a:p>
          <a:p>
            <a:pPr marL="457200" lvl="0" indent="-317500" algn="l" rtl="0">
              <a:spcBef>
                <a:spcPts val="0"/>
              </a:spcBef>
              <a:spcAft>
                <a:spcPts val="0"/>
              </a:spcAft>
              <a:buClr>
                <a:schemeClr val="dk1"/>
              </a:buClr>
              <a:buSzPts val="1400"/>
              <a:buChar char="-"/>
            </a:pPr>
            <a:r>
              <a:rPr lang="en" sz="1400">
                <a:solidFill>
                  <a:schemeClr val="dk1"/>
                </a:solidFill>
              </a:rPr>
              <a:t>Viewed more than one page</a:t>
            </a:r>
            <a:endParaRPr sz="1400">
              <a:solidFill>
                <a:schemeClr val="dk1"/>
              </a:solidFill>
            </a:endParaRPr>
          </a:p>
          <a:p>
            <a:pPr marL="457200" lvl="0" indent="-317500" algn="l" rtl="0">
              <a:spcBef>
                <a:spcPts val="0"/>
              </a:spcBef>
              <a:spcAft>
                <a:spcPts val="0"/>
              </a:spcAft>
              <a:buClr>
                <a:schemeClr val="dk1"/>
              </a:buClr>
              <a:buSzPts val="1400"/>
              <a:buChar char="-"/>
            </a:pPr>
            <a:r>
              <a:rPr lang="en" sz="1400">
                <a:solidFill>
                  <a:schemeClr val="dk1"/>
                </a:solidFill>
              </a:rPr>
              <a:t>Triggered a conversion event, such as submitting a form or clicking a partner link</a:t>
            </a:r>
            <a:endParaRPr sz="1400">
              <a:solidFill>
                <a:schemeClr val="dk1"/>
              </a:solidFill>
            </a:endParaRPr>
          </a:p>
          <a:p>
            <a:pPr marL="0" lvl="0" indent="0" algn="l" rtl="0">
              <a:spcBef>
                <a:spcPts val="0"/>
              </a:spcBef>
              <a:spcAft>
                <a:spcPts val="0"/>
              </a:spcAft>
              <a:buNone/>
            </a:pPr>
            <a:endParaRPr sz="1400">
              <a:solidFill>
                <a:schemeClr val="dk1"/>
              </a:solidFill>
            </a:endParaRPr>
          </a:p>
          <a:p>
            <a:pPr marL="0" lvl="0" indent="0" algn="l" rtl="0">
              <a:spcBef>
                <a:spcPts val="0"/>
              </a:spcBef>
              <a:spcAft>
                <a:spcPts val="0"/>
              </a:spcAft>
              <a:buNone/>
            </a:pPr>
            <a:r>
              <a:rPr lang="en" sz="1400">
                <a:solidFill>
                  <a:schemeClr val="dk1"/>
                </a:solidFill>
              </a:rPr>
              <a:t>Think of engagements as a positive metric to report out on for your website</a:t>
            </a:r>
            <a:endParaRPr sz="1400">
              <a:solidFill>
                <a:schemeClr val="dk1"/>
              </a:solidFill>
            </a:endParaRPr>
          </a:p>
          <a:p>
            <a:pPr marL="0" lvl="0" indent="0" algn="l" rtl="0">
              <a:spcBef>
                <a:spcPts val="0"/>
              </a:spcBef>
              <a:spcAft>
                <a:spcPts val="0"/>
              </a:spcAft>
              <a:buNone/>
            </a:pPr>
            <a:endParaRPr sz="1400">
              <a:solidFill>
                <a:schemeClr val="dk1"/>
              </a:solidFill>
            </a:endParaRPr>
          </a:p>
          <a:p>
            <a:pPr marL="0" lvl="0" indent="0" algn="l" rtl="0">
              <a:spcBef>
                <a:spcPts val="0"/>
              </a:spcBef>
              <a:spcAft>
                <a:spcPts val="0"/>
              </a:spcAft>
              <a:buNone/>
            </a:pPr>
            <a:r>
              <a:rPr lang="en" sz="1400">
                <a:solidFill>
                  <a:schemeClr val="dk1"/>
                </a:solidFill>
              </a:rPr>
              <a:t>Much like someone saying “yes” to a proposal, here users are saying “yes” and engaging with your content</a:t>
            </a:r>
            <a:endParaRPr sz="1400">
              <a:solidFill>
                <a:schemeClr val="dk1"/>
              </a:solidFill>
            </a:endParaRPr>
          </a:p>
          <a:p>
            <a:pPr marL="0" lvl="0" indent="0" algn="l" rtl="0">
              <a:spcBef>
                <a:spcPts val="0"/>
              </a:spcBef>
              <a:spcAft>
                <a:spcPts val="0"/>
              </a:spcAft>
              <a:buNone/>
            </a:pPr>
            <a:endParaRPr sz="140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g21f80b1488a_0_2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6" name="Google Shape;366;g21f80b1488a_0_2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Clr>
                <a:schemeClr val="dk1"/>
              </a:buClr>
              <a:buSzPts val="1400"/>
              <a:buChar char="●"/>
            </a:pPr>
            <a:r>
              <a:rPr lang="en" sz="1400">
                <a:solidFill>
                  <a:schemeClr val="dk1"/>
                </a:solidFill>
              </a:rPr>
              <a:t>GA4 then takes these engaged sessions and uses them to calculate engagement rate</a:t>
            </a:r>
            <a:endParaRPr sz="1400">
              <a:solidFill>
                <a:schemeClr val="dk1"/>
              </a:solidFill>
            </a:endParaRPr>
          </a:p>
          <a:p>
            <a:pPr marL="457200" lvl="0" indent="-317500" algn="l" rtl="0">
              <a:spcBef>
                <a:spcPts val="0"/>
              </a:spcBef>
              <a:spcAft>
                <a:spcPts val="0"/>
              </a:spcAft>
              <a:buClr>
                <a:schemeClr val="dk1"/>
              </a:buClr>
              <a:buSzPts val="1400"/>
              <a:buChar char="●"/>
            </a:pPr>
            <a:r>
              <a:rPr lang="en" sz="1400">
                <a:solidFill>
                  <a:schemeClr val="dk1"/>
                </a:solidFill>
              </a:rPr>
              <a:t>Number of Engaged Sessions over the Number of Sessions over a specified period of time</a:t>
            </a:r>
            <a:endParaRPr sz="1400">
              <a:solidFill>
                <a:schemeClr val="dk1"/>
              </a:solidFill>
            </a:endParaRPr>
          </a:p>
          <a:p>
            <a:pPr marL="457200" lvl="0" indent="-317500" algn="l" rtl="0">
              <a:spcBef>
                <a:spcPts val="0"/>
              </a:spcBef>
              <a:spcAft>
                <a:spcPts val="0"/>
              </a:spcAft>
              <a:buClr>
                <a:schemeClr val="dk1"/>
              </a:buClr>
              <a:buSzPts val="1400"/>
              <a:buChar char="●"/>
            </a:pPr>
            <a:r>
              <a:rPr lang="en" sz="1400">
                <a:solidFill>
                  <a:schemeClr val="dk1"/>
                </a:solidFill>
              </a:rPr>
              <a:t>Very similar to how some of you measure social media success — how many people are interacting with and consuming your content</a:t>
            </a:r>
            <a:endParaRPr sz="1400">
              <a:solidFill>
                <a:schemeClr val="dk1"/>
              </a:solidFill>
            </a:endParaRPr>
          </a:p>
          <a:p>
            <a:pPr marL="457200" lvl="0" indent="-317500" algn="l" rtl="0">
              <a:spcBef>
                <a:spcPts val="0"/>
              </a:spcBef>
              <a:spcAft>
                <a:spcPts val="0"/>
              </a:spcAft>
              <a:buClr>
                <a:schemeClr val="dk1"/>
              </a:buClr>
              <a:buSzPts val="1400"/>
              <a:buChar char="●"/>
            </a:pPr>
            <a:r>
              <a:rPr lang="en" sz="1400">
                <a:solidFill>
                  <a:schemeClr val="dk1"/>
                </a:solidFill>
              </a:rPr>
              <a:t>EXAMPLE: if someone visits your website, is only there for a few seconds, but in that time gets the answer they need by loading a video or clicking out to a partner, would you consider that engaged session a failure? No.</a:t>
            </a:r>
            <a:endParaRPr sz="1400">
              <a:solidFill>
                <a:schemeClr val="dk1"/>
              </a:solidFill>
            </a:endParaRPr>
          </a:p>
          <a:p>
            <a:pPr marL="457200" lvl="0" indent="-317500" algn="l" rtl="0">
              <a:spcBef>
                <a:spcPts val="0"/>
              </a:spcBef>
              <a:spcAft>
                <a:spcPts val="0"/>
              </a:spcAft>
              <a:buClr>
                <a:schemeClr val="dk1"/>
              </a:buClr>
              <a:buSzPts val="1400"/>
              <a:buChar char="●"/>
            </a:pPr>
            <a:r>
              <a:rPr lang="en" sz="1400">
                <a:solidFill>
                  <a:schemeClr val="dk1"/>
                </a:solidFill>
              </a:rPr>
              <a:t>Visitors are spending less time on one particular page or topic, as our ability to deliver information and answer questions has only improved</a:t>
            </a:r>
            <a:endParaRPr sz="1400">
              <a:solidFill>
                <a:schemeClr val="dk1"/>
              </a:solidFill>
            </a:endParaRPr>
          </a:p>
          <a:p>
            <a:pPr marL="457200" lvl="0" indent="-317500" algn="l" rtl="0">
              <a:spcBef>
                <a:spcPts val="0"/>
              </a:spcBef>
              <a:spcAft>
                <a:spcPts val="0"/>
              </a:spcAft>
              <a:buClr>
                <a:schemeClr val="dk1"/>
              </a:buClr>
              <a:buSzPts val="1400"/>
              <a:buChar char="●"/>
            </a:pPr>
            <a:r>
              <a:rPr lang="en" sz="1400" b="1">
                <a:solidFill>
                  <a:schemeClr val="dk1"/>
                </a:solidFill>
              </a:rPr>
              <a:t>Engagement rate is by far — in my opinion — the most valuable new addition to GA4</a:t>
            </a:r>
            <a:r>
              <a:rPr lang="en" sz="1400">
                <a:solidFill>
                  <a:schemeClr val="dk1"/>
                </a:solidFill>
              </a:rPr>
              <a:t> and something to begin tracking and reporting out on</a:t>
            </a:r>
            <a:endParaRPr sz="1400">
              <a:solidFill>
                <a:schemeClr val="dk1"/>
              </a:solidFill>
            </a:endParaRPr>
          </a:p>
          <a:p>
            <a:pPr marL="457200" lvl="0" indent="-317500" algn="l" rtl="0">
              <a:spcBef>
                <a:spcPts val="0"/>
              </a:spcBef>
              <a:spcAft>
                <a:spcPts val="0"/>
              </a:spcAft>
              <a:buClr>
                <a:schemeClr val="dk1"/>
              </a:buClr>
              <a:buSzPts val="1400"/>
              <a:buChar char="●"/>
            </a:pPr>
            <a:r>
              <a:rPr lang="en" sz="1400">
                <a:solidFill>
                  <a:schemeClr val="dk1"/>
                </a:solidFill>
              </a:rPr>
              <a:t>Engagement rate is measuring </a:t>
            </a:r>
            <a:r>
              <a:rPr lang="en" sz="1400" b="1">
                <a:solidFill>
                  <a:schemeClr val="dk1"/>
                </a:solidFill>
              </a:rPr>
              <a:t>what went right versus what went wrong (with the latter being bounce rate)</a:t>
            </a:r>
            <a:endParaRPr sz="1400">
              <a:solidFill>
                <a:schemeClr val="dk1"/>
              </a:solidFill>
            </a:endParaRPr>
          </a:p>
          <a:p>
            <a:pPr marL="0" lvl="0" indent="0" algn="l" rtl="0">
              <a:spcBef>
                <a:spcPts val="0"/>
              </a:spcBef>
              <a:spcAft>
                <a:spcPts val="0"/>
              </a:spcAft>
              <a:buNone/>
            </a:pPr>
            <a:endParaRPr sz="1400">
              <a:solidFill>
                <a:schemeClr val="dk1"/>
              </a:solidFill>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g21f80b1488a_0_2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3" name="Google Shape;373;g21f80b1488a_0_2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500">
                <a:solidFill>
                  <a:schemeClr val="dk1"/>
                </a:solidFill>
              </a:rPr>
              <a:t>So let’s talk about Bounce Rate…</a:t>
            </a:r>
            <a:endParaRPr sz="1500">
              <a:solidFill>
                <a:schemeClr val="dk1"/>
              </a:solidFill>
            </a:endParaRPr>
          </a:p>
          <a:p>
            <a:pPr marL="0" lvl="0" indent="0" algn="l" rtl="0">
              <a:spcBef>
                <a:spcPts val="0"/>
              </a:spcBef>
              <a:spcAft>
                <a:spcPts val="0"/>
              </a:spcAft>
              <a:buClr>
                <a:schemeClr val="dk1"/>
              </a:buClr>
              <a:buSzPts val="1100"/>
              <a:buFont typeface="Arial"/>
              <a:buNone/>
            </a:pPr>
            <a:endParaRPr sz="1500">
              <a:solidFill>
                <a:schemeClr val="dk1"/>
              </a:solidFill>
            </a:endParaRPr>
          </a:p>
          <a:p>
            <a:pPr marL="457200" lvl="0" indent="-323850" algn="l" rtl="0">
              <a:spcBef>
                <a:spcPts val="0"/>
              </a:spcBef>
              <a:spcAft>
                <a:spcPts val="0"/>
              </a:spcAft>
              <a:buClr>
                <a:schemeClr val="dk1"/>
              </a:buClr>
              <a:buSzPts val="1500"/>
              <a:buChar char="●"/>
            </a:pPr>
            <a:r>
              <a:rPr lang="en" sz="1500">
                <a:solidFill>
                  <a:schemeClr val="dk1"/>
                </a:solidFill>
              </a:rPr>
              <a:t>Bounce Rate was a top metric measured in UA and was the cause for concern for many a webmaster in previous years</a:t>
            </a:r>
            <a:endParaRPr sz="1500">
              <a:solidFill>
                <a:schemeClr val="dk1"/>
              </a:solidFill>
            </a:endParaRPr>
          </a:p>
          <a:p>
            <a:pPr marL="457200" lvl="0" indent="-323850" algn="l" rtl="0">
              <a:spcBef>
                <a:spcPts val="0"/>
              </a:spcBef>
              <a:spcAft>
                <a:spcPts val="0"/>
              </a:spcAft>
              <a:buClr>
                <a:schemeClr val="dk1"/>
              </a:buClr>
              <a:buSzPts val="1500"/>
              <a:buChar char="●"/>
            </a:pPr>
            <a:r>
              <a:rPr lang="en" sz="1500">
                <a:solidFill>
                  <a:schemeClr val="dk1"/>
                </a:solidFill>
              </a:rPr>
              <a:t>Typically indicated a % of sessions that resulted in a single pageview without looking at a second page</a:t>
            </a:r>
            <a:endParaRPr sz="1500">
              <a:solidFill>
                <a:schemeClr val="dk1"/>
              </a:solidFill>
            </a:endParaRPr>
          </a:p>
          <a:p>
            <a:pPr marL="457200" lvl="0" indent="-323850" algn="l" rtl="0">
              <a:spcBef>
                <a:spcPts val="0"/>
              </a:spcBef>
              <a:spcAft>
                <a:spcPts val="0"/>
              </a:spcAft>
              <a:buClr>
                <a:schemeClr val="dk1"/>
              </a:buClr>
              <a:buSzPts val="1500"/>
              <a:buChar char="●"/>
            </a:pPr>
            <a:r>
              <a:rPr lang="en" sz="1500">
                <a:solidFill>
                  <a:schemeClr val="dk1"/>
                </a:solidFill>
              </a:rPr>
              <a:t>But is that necessarily a bad thing? No.</a:t>
            </a:r>
            <a:endParaRPr sz="1500">
              <a:solidFill>
                <a:schemeClr val="dk1"/>
              </a:solidFill>
            </a:endParaRPr>
          </a:p>
          <a:p>
            <a:pPr marL="457200" lvl="0" indent="-323850" algn="l" rtl="0">
              <a:spcBef>
                <a:spcPts val="0"/>
              </a:spcBef>
              <a:spcAft>
                <a:spcPts val="0"/>
              </a:spcAft>
              <a:buClr>
                <a:schemeClr val="dk1"/>
              </a:buClr>
              <a:buSzPts val="1500"/>
              <a:buChar char="●"/>
            </a:pPr>
            <a:r>
              <a:rPr lang="en" sz="1500">
                <a:solidFill>
                  <a:schemeClr val="dk1"/>
                </a:solidFill>
              </a:rPr>
              <a:t>I may have landed on your single page, gotten the info I needed, and moved on.</a:t>
            </a:r>
            <a:endParaRPr sz="1500">
              <a:solidFill>
                <a:schemeClr val="dk1"/>
              </a:solidFill>
            </a:endParaRPr>
          </a:p>
          <a:p>
            <a:pPr marL="457200" lvl="0" indent="-323850" algn="l" rtl="0">
              <a:spcBef>
                <a:spcPts val="0"/>
              </a:spcBef>
              <a:spcAft>
                <a:spcPts val="0"/>
              </a:spcAft>
              <a:buClr>
                <a:schemeClr val="dk1"/>
              </a:buClr>
              <a:buSzPts val="1500"/>
              <a:buChar char="●"/>
            </a:pPr>
            <a:r>
              <a:rPr lang="en" sz="1500">
                <a:solidFill>
                  <a:schemeClr val="dk1"/>
                </a:solidFill>
              </a:rPr>
              <a:t>If anything, that is a positive as we were able to deliver the information the user was looking for</a:t>
            </a:r>
            <a:endParaRPr sz="1500">
              <a:solidFill>
                <a:schemeClr val="dk1"/>
              </a:solidFill>
            </a:endParaRPr>
          </a:p>
          <a:p>
            <a:pPr marL="457200" lvl="0" indent="-323850" algn="l" rtl="0">
              <a:spcBef>
                <a:spcPts val="0"/>
              </a:spcBef>
              <a:spcAft>
                <a:spcPts val="0"/>
              </a:spcAft>
              <a:buClr>
                <a:schemeClr val="dk1"/>
              </a:buClr>
              <a:buSzPts val="1500"/>
              <a:buChar char="●"/>
            </a:pPr>
            <a:r>
              <a:rPr lang="en" sz="1500" b="1">
                <a:solidFill>
                  <a:schemeClr val="dk1"/>
                </a:solidFill>
              </a:rPr>
              <a:t>It is still measured in GA4</a:t>
            </a:r>
            <a:endParaRPr sz="1500" b="1">
              <a:solidFill>
                <a:schemeClr val="dk1"/>
              </a:solidFill>
            </a:endParaRPr>
          </a:p>
          <a:p>
            <a:pPr marL="457200" lvl="0" indent="-323850" algn="l" rtl="0">
              <a:spcBef>
                <a:spcPts val="0"/>
              </a:spcBef>
              <a:spcAft>
                <a:spcPts val="0"/>
              </a:spcAft>
              <a:buClr>
                <a:schemeClr val="dk1"/>
              </a:buClr>
              <a:buSzPts val="1500"/>
              <a:buChar char="●"/>
            </a:pPr>
            <a:r>
              <a:rPr lang="en" sz="1500">
                <a:solidFill>
                  <a:schemeClr val="dk1"/>
                </a:solidFill>
              </a:rPr>
              <a:t>Bounce Rate in GA4 is a </a:t>
            </a:r>
            <a:r>
              <a:rPr lang="en" sz="1500" b="1">
                <a:solidFill>
                  <a:schemeClr val="dk1"/>
                </a:solidFill>
              </a:rPr>
              <a:t>non-engaged session</a:t>
            </a:r>
            <a:r>
              <a:rPr lang="en" sz="1500">
                <a:solidFill>
                  <a:schemeClr val="dk1"/>
                </a:solidFill>
              </a:rPr>
              <a:t> </a:t>
            </a:r>
            <a:endParaRPr sz="1500">
              <a:solidFill>
                <a:schemeClr val="dk1"/>
              </a:solidFill>
            </a:endParaRPr>
          </a:p>
          <a:p>
            <a:pPr marL="457200" lvl="0" indent="-323850" algn="l" rtl="0">
              <a:spcBef>
                <a:spcPts val="0"/>
              </a:spcBef>
              <a:spcAft>
                <a:spcPts val="0"/>
              </a:spcAft>
              <a:buClr>
                <a:schemeClr val="dk1"/>
              </a:buClr>
              <a:buSzPts val="1500"/>
              <a:buChar char="●"/>
            </a:pPr>
            <a:r>
              <a:rPr lang="en" sz="1500">
                <a:solidFill>
                  <a:schemeClr val="dk1"/>
                </a:solidFill>
              </a:rPr>
              <a:t>In fact, these metrics should complement one another in most cases</a:t>
            </a:r>
            <a:endParaRPr sz="1500">
              <a:solidFill>
                <a:schemeClr val="dk1"/>
              </a:solidFill>
            </a:endParaRPr>
          </a:p>
          <a:p>
            <a:pPr marL="457200" lvl="0" indent="-323850" algn="l" rtl="0">
              <a:spcBef>
                <a:spcPts val="0"/>
              </a:spcBef>
              <a:spcAft>
                <a:spcPts val="0"/>
              </a:spcAft>
              <a:buClr>
                <a:schemeClr val="dk1"/>
              </a:buClr>
              <a:buSzPts val="1500"/>
              <a:buChar char="●"/>
            </a:pPr>
            <a:r>
              <a:rPr lang="en" sz="1500">
                <a:solidFill>
                  <a:schemeClr val="dk1"/>
                </a:solidFill>
              </a:rPr>
              <a:t>If your engagement rate is 54%, then your bounce rate for that same reporting view is likely 46%</a:t>
            </a:r>
            <a:endParaRPr sz="1500">
              <a:solidFill>
                <a:schemeClr val="dk1"/>
              </a:solidFill>
            </a:endParaRPr>
          </a:p>
          <a:p>
            <a:pPr marL="457200" lvl="0" indent="-323850" algn="l" rtl="0">
              <a:spcBef>
                <a:spcPts val="0"/>
              </a:spcBef>
              <a:spcAft>
                <a:spcPts val="0"/>
              </a:spcAft>
              <a:buClr>
                <a:schemeClr val="dk1"/>
              </a:buClr>
              <a:buSzPts val="1500"/>
              <a:buChar char="●"/>
            </a:pPr>
            <a:r>
              <a:rPr lang="en" sz="1500">
                <a:solidFill>
                  <a:schemeClr val="dk1"/>
                </a:solidFill>
              </a:rPr>
              <a:t>Still worth monitoring, but engagement rate is by far a more valuable metric for the travel and tourism industry</a:t>
            </a:r>
            <a:endParaRPr sz="150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g21f80b1488a_0_2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0" name="Google Shape;380;g21f80b1488a_0_2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400">
                <a:solidFill>
                  <a:schemeClr val="dk1"/>
                </a:solidFill>
              </a:rPr>
              <a:t>KYLE</a:t>
            </a:r>
            <a:endParaRPr sz="1400">
              <a:solidFill>
                <a:schemeClr val="dk1"/>
              </a:solidFill>
            </a:endParaRPr>
          </a:p>
          <a:p>
            <a:pPr marL="0" lvl="0" indent="0" algn="l" rtl="0">
              <a:spcBef>
                <a:spcPts val="0"/>
              </a:spcBef>
              <a:spcAft>
                <a:spcPts val="0"/>
              </a:spcAft>
              <a:buNone/>
            </a:pPr>
            <a:endParaRPr sz="1400">
              <a:solidFill>
                <a:schemeClr val="dk1"/>
              </a:solidFill>
            </a:endParaRPr>
          </a:p>
          <a:p>
            <a:pPr marL="0" lvl="0" indent="0" algn="l" rtl="0">
              <a:spcBef>
                <a:spcPts val="0"/>
              </a:spcBef>
              <a:spcAft>
                <a:spcPts val="0"/>
              </a:spcAft>
              <a:buNone/>
            </a:pPr>
            <a:r>
              <a:rPr lang="en" sz="1400">
                <a:solidFill>
                  <a:schemeClr val="dk1"/>
                </a:solidFill>
              </a:rPr>
              <a:t>User clicks into this page, scrolls down, and finds the information they were looking for, or clicks a link out to a trail, partner or monument </a:t>
            </a:r>
            <a:endParaRPr sz="1400">
              <a:solidFill>
                <a:schemeClr val="dk1"/>
              </a:solidFill>
            </a:endParaRPr>
          </a:p>
          <a:p>
            <a:pPr marL="0" lvl="0" indent="0" algn="l" rtl="0">
              <a:spcBef>
                <a:spcPts val="0"/>
              </a:spcBef>
              <a:spcAft>
                <a:spcPts val="0"/>
              </a:spcAft>
              <a:buNone/>
            </a:pPr>
            <a:endParaRPr sz="1400">
              <a:solidFill>
                <a:schemeClr val="dk1"/>
              </a:solidFill>
            </a:endParaRPr>
          </a:p>
          <a:p>
            <a:pPr marL="0" lvl="0" indent="0" algn="l" rtl="0">
              <a:spcBef>
                <a:spcPts val="0"/>
              </a:spcBef>
              <a:spcAft>
                <a:spcPts val="0"/>
              </a:spcAft>
              <a:buNone/>
            </a:pPr>
            <a:endParaRPr sz="1400">
              <a:solidFill>
                <a:schemeClr val="dk1"/>
              </a:solidFill>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g21f80b1488a_0_2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6" name="Google Shape;386;g21f80b1488a_0_2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a:solidFill>
                  <a:schemeClr val="dk1"/>
                </a:solidFill>
              </a:rPr>
              <a:t>Bounce rate example</a:t>
            </a:r>
            <a:endParaRPr sz="1400">
              <a:solidFill>
                <a:schemeClr val="dk1"/>
              </a:solidFill>
            </a:endParaRPr>
          </a:p>
          <a:p>
            <a:pPr marL="0" lvl="0" indent="0" algn="l" rtl="0">
              <a:spcBef>
                <a:spcPts val="0"/>
              </a:spcBef>
              <a:spcAft>
                <a:spcPts val="0"/>
              </a:spcAft>
              <a:buNone/>
            </a:pPr>
            <a:endParaRPr sz="1400">
              <a:solidFill>
                <a:schemeClr val="dk1"/>
              </a:solidFill>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g21f80b1488a_0_3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2" name="Google Shape;392;g21f80b1488a_0_3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a:solidFill>
                  <a:schemeClr val="dk1"/>
                </a:solidFill>
              </a:rPr>
              <a:t>You look at UA, and look at that bounce rate of 78% and say ‘wow’, no one is reading that page. It’s not resonating with the audience</a:t>
            </a:r>
            <a:endParaRPr sz="1400">
              <a:solidFill>
                <a:schemeClr val="dk1"/>
              </a:solidFill>
            </a:endParaRPr>
          </a:p>
          <a:p>
            <a:pPr marL="0" lvl="0" indent="0" algn="l" rtl="0">
              <a:spcBef>
                <a:spcPts val="0"/>
              </a:spcBef>
              <a:spcAft>
                <a:spcPts val="0"/>
              </a:spcAft>
              <a:buNone/>
            </a:pPr>
            <a:endParaRPr sz="1400">
              <a:solidFill>
                <a:schemeClr val="dk1"/>
              </a:solidFill>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g21f80b1488a_0_3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8" name="Google Shape;398;g21f80b1488a_0_3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a:solidFill>
                  <a:schemeClr val="dk1"/>
                </a:solidFill>
              </a:rPr>
              <a:t>But in GA4, that same page shows a 50% engagement rate.</a:t>
            </a:r>
            <a:endParaRPr sz="1400">
              <a:solidFill>
                <a:schemeClr val="dk1"/>
              </a:solidFill>
            </a:endParaRPr>
          </a:p>
          <a:p>
            <a:pPr marL="0" lvl="0" indent="0" algn="l" rtl="0">
              <a:spcBef>
                <a:spcPts val="0"/>
              </a:spcBef>
              <a:spcAft>
                <a:spcPts val="0"/>
              </a:spcAft>
              <a:buNone/>
            </a:pPr>
            <a:endParaRPr sz="1400">
              <a:solidFill>
                <a:schemeClr val="dk1"/>
              </a:solidFill>
            </a:endParaRPr>
          </a:p>
          <a:p>
            <a:pPr marL="0" lvl="0" indent="0" algn="l" rtl="0">
              <a:spcBef>
                <a:spcPts val="0"/>
              </a:spcBef>
              <a:spcAft>
                <a:spcPts val="0"/>
              </a:spcAft>
              <a:buNone/>
            </a:pPr>
            <a:r>
              <a:rPr lang="en" sz="1400">
                <a:solidFill>
                  <a:schemeClr val="dk1"/>
                </a:solidFill>
              </a:rPr>
              <a:t>It factors in time spent on the page, any external clicks, etc. providing us more context, and a better look at how people are engaging with our content.</a:t>
            </a:r>
            <a:endParaRPr sz="1400">
              <a:solidFill>
                <a:schemeClr val="dk1"/>
              </a:solidFill>
            </a:endParaRPr>
          </a:p>
          <a:p>
            <a:pPr marL="0" lvl="0" indent="0" algn="l" rtl="0">
              <a:spcBef>
                <a:spcPts val="0"/>
              </a:spcBef>
              <a:spcAft>
                <a:spcPts val="0"/>
              </a:spcAft>
              <a:buNone/>
            </a:pPr>
            <a:endParaRPr sz="1400">
              <a:solidFill>
                <a:schemeClr val="dk1"/>
              </a:solidFill>
            </a:endParaRPr>
          </a:p>
          <a:p>
            <a:pPr marL="0" lvl="0" indent="0" algn="l" rtl="0">
              <a:spcBef>
                <a:spcPts val="0"/>
              </a:spcBef>
              <a:spcAft>
                <a:spcPts val="0"/>
              </a:spcAft>
              <a:buNone/>
            </a:pPr>
            <a:r>
              <a:rPr lang="en" sz="1400" b="1">
                <a:solidFill>
                  <a:schemeClr val="dk1"/>
                </a:solidFill>
              </a:rPr>
              <a:t>45-50% is average for our industry</a:t>
            </a:r>
            <a:r>
              <a:rPr lang="en" sz="1400">
                <a:solidFill>
                  <a:schemeClr val="dk1"/>
                </a:solidFill>
              </a:rPr>
              <a:t>  — anything above that is above average</a:t>
            </a:r>
            <a:endParaRPr sz="1400">
              <a:solidFill>
                <a:schemeClr val="dk1"/>
              </a:solidFill>
            </a:endParaRPr>
          </a:p>
          <a:p>
            <a:pPr marL="0" lvl="0" indent="0" algn="l" rtl="0">
              <a:spcBef>
                <a:spcPts val="0"/>
              </a:spcBef>
              <a:spcAft>
                <a:spcPts val="0"/>
              </a:spcAft>
              <a:buNone/>
            </a:pPr>
            <a:endParaRPr sz="1400">
              <a:solidFill>
                <a:schemeClr val="dk1"/>
              </a:solidFill>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g21f80b1488a_0_3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4" name="Google Shape;404;g21f80b1488a_0_3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a:solidFill>
                  <a:schemeClr val="dk1"/>
                </a:solidFill>
              </a:rPr>
              <a:t>That’s a quick overview of the main differences in metrics.</a:t>
            </a:r>
            <a:endParaRPr sz="1400">
              <a:solidFill>
                <a:schemeClr val="dk1"/>
              </a:solidFill>
            </a:endParaRPr>
          </a:p>
          <a:p>
            <a:pPr marL="0" lvl="0" indent="0" algn="l" rtl="0">
              <a:spcBef>
                <a:spcPts val="0"/>
              </a:spcBef>
              <a:spcAft>
                <a:spcPts val="0"/>
              </a:spcAft>
              <a:buNone/>
            </a:pPr>
            <a:endParaRPr sz="1400">
              <a:solidFill>
                <a:schemeClr val="dk1"/>
              </a:solidFill>
            </a:endParaRPr>
          </a:p>
          <a:p>
            <a:pPr marL="0" lvl="0" indent="0" algn="l" rtl="0">
              <a:spcBef>
                <a:spcPts val="0"/>
              </a:spcBef>
              <a:spcAft>
                <a:spcPts val="0"/>
              </a:spcAft>
              <a:buNone/>
            </a:pPr>
            <a:r>
              <a:rPr lang="en" sz="1400">
                <a:solidFill>
                  <a:schemeClr val="dk1"/>
                </a:solidFill>
              </a:rPr>
              <a:t>There are a few things to flag that you can do RIGHT NOW to prepare for July 1 and GA4</a:t>
            </a:r>
            <a:endParaRPr sz="1400">
              <a:solidFill>
                <a:schemeClr val="dk1"/>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g24b2755e728_0_1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 name="Google Shape;81;g24b2755e728_0_1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a:t>Y2K Vibes</a:t>
            </a:r>
            <a:endParaRPr sz="140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g21f80b1488a_0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0" name="Google Shape;410;g21f80b1488a_0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400">
                <a:solidFill>
                  <a:schemeClr val="dk1"/>
                </a:solidFill>
              </a:rPr>
              <a:t>As a result of this heightened focus on user privacy, by default, event data collection retention in GA4 is set to only 2 months (!), but you can very easily update that retention period</a:t>
            </a:r>
            <a:endParaRPr sz="1400">
              <a:solidFill>
                <a:schemeClr val="dk1"/>
              </a:solidFill>
            </a:endParaRPr>
          </a:p>
          <a:p>
            <a:pPr marL="0" lvl="0" indent="0" algn="l" rtl="0">
              <a:spcBef>
                <a:spcPts val="0"/>
              </a:spcBef>
              <a:spcAft>
                <a:spcPts val="0"/>
              </a:spcAft>
              <a:buNone/>
            </a:pPr>
            <a:endParaRPr sz="140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g21f80b1488a_0_3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6" name="Google Shape;416;g21f80b1488a_0_3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a:solidFill>
                  <a:schemeClr val="dk1"/>
                </a:solidFill>
              </a:rPr>
              <a:t>In the settings for your property, under the Data Settings, you can easily update the retention period to 14 months</a:t>
            </a:r>
            <a:endParaRPr sz="1400">
              <a:solidFill>
                <a:schemeClr val="dk1"/>
              </a:solidFill>
            </a:endParaRPr>
          </a:p>
          <a:p>
            <a:pPr marL="0" lvl="0" indent="0" algn="l" rtl="0">
              <a:spcBef>
                <a:spcPts val="0"/>
              </a:spcBef>
              <a:spcAft>
                <a:spcPts val="0"/>
              </a:spcAft>
              <a:buNone/>
            </a:pPr>
            <a:endParaRPr sz="1400">
              <a:solidFill>
                <a:schemeClr val="dk1"/>
              </a:solidFill>
            </a:endParaRPr>
          </a:p>
          <a:p>
            <a:pPr marL="0" lvl="0" indent="0" algn="l" rtl="0">
              <a:spcBef>
                <a:spcPts val="0"/>
              </a:spcBef>
              <a:spcAft>
                <a:spcPts val="0"/>
              </a:spcAft>
              <a:buNone/>
            </a:pPr>
            <a:r>
              <a:rPr lang="en" sz="1400">
                <a:solidFill>
                  <a:schemeClr val="dk1"/>
                </a:solidFill>
              </a:rPr>
              <a:t>This means you’ll be able to retain user-level and event-level data, such as conversions</a:t>
            </a:r>
            <a:endParaRPr sz="1400">
              <a:solidFill>
                <a:schemeClr val="dk1"/>
              </a:solidFill>
            </a:endParaRPr>
          </a:p>
          <a:p>
            <a:pPr marL="0" lvl="0" indent="0" algn="l" rtl="0">
              <a:spcBef>
                <a:spcPts val="0"/>
              </a:spcBef>
              <a:spcAft>
                <a:spcPts val="0"/>
              </a:spcAft>
              <a:buNone/>
            </a:pPr>
            <a:endParaRPr sz="1400">
              <a:solidFill>
                <a:schemeClr val="dk1"/>
              </a:solidFill>
            </a:endParaRPr>
          </a:p>
          <a:p>
            <a:pPr marL="0" lvl="0" indent="0" algn="l" rtl="0">
              <a:spcBef>
                <a:spcPts val="0"/>
              </a:spcBef>
              <a:spcAft>
                <a:spcPts val="0"/>
              </a:spcAft>
              <a:buNone/>
            </a:pPr>
            <a:r>
              <a:rPr lang="en" sz="1400">
                <a:solidFill>
                  <a:schemeClr val="dk1"/>
                </a:solidFill>
              </a:rPr>
              <a:t>After the 14 month period, they are deleted automatically, but do not affect standard aggregated reports (including primary and secondary dimensions) in your Google Analytics 4 property</a:t>
            </a:r>
            <a:endParaRPr sz="1400">
              <a:solidFill>
                <a:schemeClr val="dk1"/>
              </a:solidFill>
            </a:endParaRPr>
          </a:p>
          <a:p>
            <a:pPr marL="0" lvl="0" indent="0" algn="l" rtl="0">
              <a:spcBef>
                <a:spcPts val="0"/>
              </a:spcBef>
              <a:spcAft>
                <a:spcPts val="0"/>
              </a:spcAft>
              <a:buNone/>
            </a:pPr>
            <a:endParaRPr sz="1400">
              <a:solidFill>
                <a:schemeClr val="dk1"/>
              </a:solidFill>
            </a:endParaRPr>
          </a:p>
          <a:p>
            <a:pPr marL="0" lvl="0" indent="0" algn="l" rtl="0">
              <a:spcBef>
                <a:spcPts val="0"/>
              </a:spcBef>
              <a:spcAft>
                <a:spcPts val="0"/>
              </a:spcAft>
              <a:buNone/>
            </a:pPr>
            <a:r>
              <a:rPr lang="en" sz="1400">
                <a:solidFill>
                  <a:schemeClr val="dk1"/>
                </a:solidFill>
              </a:rPr>
              <a:t>This has already been done for all Tempest Growth clients</a:t>
            </a:r>
            <a:endParaRPr sz="1400">
              <a:solidFill>
                <a:schemeClr val="dk1"/>
              </a:solidFill>
            </a:endParaRPr>
          </a:p>
          <a:p>
            <a:pPr marL="0" lvl="0" indent="0" algn="l" rtl="0">
              <a:spcBef>
                <a:spcPts val="0"/>
              </a:spcBef>
              <a:spcAft>
                <a:spcPts val="0"/>
              </a:spcAft>
              <a:buNone/>
            </a:pPr>
            <a:endParaRPr sz="1400">
              <a:solidFill>
                <a:schemeClr val="dk1"/>
              </a:solidFill>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Google Shape;421;g21f80b1488a_0_3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2" name="Google Shape;422;g21f80b1488a_0_3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400">
                <a:solidFill>
                  <a:schemeClr val="dk1"/>
                </a:solidFill>
              </a:rPr>
              <a:t>Another — very easy — step to take would be to enable Google Signals for Cross-Device Attribution &amp; Increased Audience Insights</a:t>
            </a:r>
            <a:endParaRPr sz="1400">
              <a:solidFill>
                <a:schemeClr val="dk1"/>
              </a:solidFill>
            </a:endParaRPr>
          </a:p>
          <a:p>
            <a:pPr marL="0" lvl="0" indent="0" algn="l" rtl="0">
              <a:spcBef>
                <a:spcPts val="0"/>
              </a:spcBef>
              <a:spcAft>
                <a:spcPts val="0"/>
              </a:spcAft>
              <a:buClr>
                <a:schemeClr val="dk1"/>
              </a:buClr>
              <a:buSzPts val="1100"/>
              <a:buFont typeface="Arial"/>
              <a:buNone/>
            </a:pPr>
            <a:endParaRPr sz="1400">
              <a:solidFill>
                <a:schemeClr val="dk1"/>
              </a:solidFill>
            </a:endParaRPr>
          </a:p>
          <a:p>
            <a:pPr marL="0" lvl="0" indent="0" algn="l" rtl="0">
              <a:spcBef>
                <a:spcPts val="0"/>
              </a:spcBef>
              <a:spcAft>
                <a:spcPts val="0"/>
              </a:spcAft>
              <a:buClr>
                <a:schemeClr val="dk1"/>
              </a:buClr>
              <a:buSzPts val="1100"/>
              <a:buFont typeface="Arial"/>
              <a:buNone/>
            </a:pPr>
            <a:r>
              <a:rPr lang="en" sz="1400">
                <a:solidFill>
                  <a:schemeClr val="dk1"/>
                </a:solidFill>
              </a:rPr>
              <a:t>By enabling Google Signals, you’ll be able to more effectively gain audience and demographic information</a:t>
            </a:r>
            <a:endParaRPr sz="1400">
              <a:solidFill>
                <a:schemeClr val="dk1"/>
              </a:solidFill>
            </a:endParaRPr>
          </a:p>
          <a:p>
            <a:pPr marL="0" lvl="0" indent="0" algn="l" rtl="0">
              <a:spcBef>
                <a:spcPts val="0"/>
              </a:spcBef>
              <a:spcAft>
                <a:spcPts val="0"/>
              </a:spcAft>
              <a:buClr>
                <a:schemeClr val="dk1"/>
              </a:buClr>
              <a:buSzPts val="1100"/>
              <a:buFont typeface="Arial"/>
              <a:buNone/>
            </a:pPr>
            <a:endParaRPr sz="1400">
              <a:solidFill>
                <a:schemeClr val="dk1"/>
              </a:solidFill>
            </a:endParaRPr>
          </a:p>
          <a:p>
            <a:pPr marL="0" lvl="0" indent="0" algn="l" rtl="0">
              <a:spcBef>
                <a:spcPts val="0"/>
              </a:spcBef>
              <a:spcAft>
                <a:spcPts val="0"/>
              </a:spcAft>
              <a:buClr>
                <a:schemeClr val="dk1"/>
              </a:buClr>
              <a:buSzPts val="1100"/>
              <a:buFont typeface="Arial"/>
              <a:buNone/>
            </a:pPr>
            <a:r>
              <a:rPr lang="en" sz="1400">
                <a:solidFill>
                  <a:schemeClr val="dk1"/>
                </a:solidFill>
              </a:rPr>
              <a:t>Applies only to users that are logged into Chrome and have opted in to this type of measurement</a:t>
            </a:r>
            <a:endParaRPr sz="1400">
              <a:solidFill>
                <a:schemeClr val="dk1"/>
              </a:solidFill>
            </a:endParaRPr>
          </a:p>
          <a:p>
            <a:pPr marL="0" lvl="0" indent="0" algn="l" rtl="0">
              <a:spcBef>
                <a:spcPts val="0"/>
              </a:spcBef>
              <a:spcAft>
                <a:spcPts val="0"/>
              </a:spcAft>
              <a:buClr>
                <a:schemeClr val="dk1"/>
              </a:buClr>
              <a:buSzPts val="1100"/>
              <a:buFont typeface="Arial"/>
              <a:buNone/>
            </a:pPr>
            <a:endParaRPr sz="1400">
              <a:solidFill>
                <a:schemeClr val="dk1"/>
              </a:solidFill>
            </a:endParaRPr>
          </a:p>
          <a:p>
            <a:pPr marL="0" lvl="0" indent="0" algn="l" rtl="0">
              <a:spcBef>
                <a:spcPts val="0"/>
              </a:spcBef>
              <a:spcAft>
                <a:spcPts val="0"/>
              </a:spcAft>
              <a:buClr>
                <a:schemeClr val="dk1"/>
              </a:buClr>
              <a:buSzPts val="1100"/>
              <a:buFont typeface="Arial"/>
              <a:buNone/>
            </a:pPr>
            <a:r>
              <a:rPr lang="en" sz="1400" b="1">
                <a:solidFill>
                  <a:schemeClr val="dk1"/>
                </a:solidFill>
              </a:rPr>
              <a:t>In the US, the Chrome share of browser usage is 46%.</a:t>
            </a:r>
            <a:endParaRPr sz="1400" b="1">
              <a:solidFill>
                <a:schemeClr val="dk1"/>
              </a:solidFill>
            </a:endParaRPr>
          </a:p>
          <a:p>
            <a:pPr marL="0" lvl="0" indent="0" algn="l" rtl="0">
              <a:spcBef>
                <a:spcPts val="0"/>
              </a:spcBef>
              <a:spcAft>
                <a:spcPts val="0"/>
              </a:spcAft>
              <a:buClr>
                <a:schemeClr val="dk1"/>
              </a:buClr>
              <a:buSzPts val="1100"/>
              <a:buFont typeface="Arial"/>
              <a:buNone/>
            </a:pPr>
            <a:endParaRPr sz="1400" b="1">
              <a:solidFill>
                <a:schemeClr val="dk1"/>
              </a:solidFill>
            </a:endParaRPr>
          </a:p>
          <a:p>
            <a:pPr marL="0" lvl="0" indent="0" algn="l" rtl="0">
              <a:spcBef>
                <a:spcPts val="0"/>
              </a:spcBef>
              <a:spcAft>
                <a:spcPts val="0"/>
              </a:spcAft>
              <a:buClr>
                <a:schemeClr val="dk1"/>
              </a:buClr>
              <a:buSzPts val="1100"/>
              <a:buFont typeface="Arial"/>
              <a:buNone/>
            </a:pPr>
            <a:r>
              <a:rPr lang="en" sz="1400">
                <a:solidFill>
                  <a:schemeClr val="dk1"/>
                </a:solidFill>
              </a:rPr>
              <a:t>While there may still be some audience segments whose data is protected — such as Apple Safari users — this small step should help provide slightly more accurate audience information in GA4</a:t>
            </a:r>
            <a:endParaRPr sz="1400">
              <a:solidFill>
                <a:schemeClr val="dk1"/>
              </a:solidFill>
            </a:endParaRPr>
          </a:p>
          <a:p>
            <a:pPr marL="0" lvl="0" indent="0" algn="l" rtl="0">
              <a:spcBef>
                <a:spcPts val="0"/>
              </a:spcBef>
              <a:spcAft>
                <a:spcPts val="0"/>
              </a:spcAft>
              <a:buNone/>
            </a:pPr>
            <a:endParaRPr sz="140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g21f80b1488a_0_3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8" name="Google Shape;428;g21f80b1488a_0_3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a:solidFill>
                  <a:schemeClr val="dk1"/>
                </a:solidFill>
              </a:rPr>
              <a:t>This is done very easily under the settings of your Property, again under Data Settings</a:t>
            </a:r>
            <a:endParaRPr sz="1400">
              <a:solidFill>
                <a:schemeClr val="dk1"/>
              </a:solidFill>
            </a:endParaRPr>
          </a:p>
          <a:p>
            <a:pPr marL="0" lvl="0" indent="0" algn="l" rtl="0">
              <a:spcBef>
                <a:spcPts val="0"/>
              </a:spcBef>
              <a:spcAft>
                <a:spcPts val="0"/>
              </a:spcAft>
              <a:buNone/>
            </a:pPr>
            <a:endParaRPr sz="1400">
              <a:solidFill>
                <a:schemeClr val="dk1"/>
              </a:solidFill>
            </a:endParaRPr>
          </a:p>
          <a:p>
            <a:pPr marL="0" lvl="0" indent="0" algn="l" rtl="0">
              <a:spcBef>
                <a:spcPts val="0"/>
              </a:spcBef>
              <a:spcAft>
                <a:spcPts val="0"/>
              </a:spcAft>
              <a:buNone/>
            </a:pPr>
            <a:r>
              <a:rPr lang="en" sz="1400">
                <a:solidFill>
                  <a:schemeClr val="dk1"/>
                </a:solidFill>
              </a:rPr>
              <a:t>Just toggle on Google Signals Data Collection to opt in to this measurement ability</a:t>
            </a:r>
            <a:endParaRPr sz="1400">
              <a:solidFill>
                <a:schemeClr val="dk1"/>
              </a:solidFill>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Google Shape;433;g21f80b1488a_0_3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4" name="Google Shape;434;g21f80b1488a_0_3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400">
                <a:solidFill>
                  <a:schemeClr val="dk1"/>
                </a:solidFill>
              </a:rPr>
              <a:t>Another helpful step is to mark your Top KPI events — like newsletter signups — as conversion events in GA4</a:t>
            </a:r>
            <a:endParaRPr sz="1400">
              <a:solidFill>
                <a:schemeClr val="dk1"/>
              </a:solidFill>
            </a:endParaRPr>
          </a:p>
          <a:p>
            <a:pPr marL="0" lvl="0" indent="0" algn="l" rtl="0">
              <a:spcBef>
                <a:spcPts val="0"/>
              </a:spcBef>
              <a:spcAft>
                <a:spcPts val="0"/>
              </a:spcAft>
              <a:buNone/>
            </a:pPr>
            <a:endParaRPr sz="1400">
              <a:solidFill>
                <a:schemeClr val="dk1"/>
              </a:solidFill>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Google Shape;439;g21f80b1488a_0_3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0" name="Google Shape;440;g21f80b1488a_0_3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a:solidFill>
                  <a:schemeClr val="dk1"/>
                </a:solidFill>
              </a:rPr>
              <a:t>This is also easy to do, so long as they are properly linked with your account and setup in GTM</a:t>
            </a:r>
            <a:endParaRPr sz="1400">
              <a:solidFill>
                <a:schemeClr val="dk1"/>
              </a:solidFill>
            </a:endParaRPr>
          </a:p>
          <a:p>
            <a:pPr marL="0" lvl="0" indent="0" algn="l" rtl="0">
              <a:spcBef>
                <a:spcPts val="0"/>
              </a:spcBef>
              <a:spcAft>
                <a:spcPts val="0"/>
              </a:spcAft>
              <a:buNone/>
            </a:pPr>
            <a:endParaRPr sz="1400">
              <a:solidFill>
                <a:schemeClr val="dk1"/>
              </a:solidFill>
            </a:endParaRPr>
          </a:p>
          <a:p>
            <a:pPr marL="0" lvl="0" indent="0" algn="l" rtl="0">
              <a:spcBef>
                <a:spcPts val="0"/>
              </a:spcBef>
              <a:spcAft>
                <a:spcPts val="0"/>
              </a:spcAft>
              <a:buNone/>
            </a:pPr>
            <a:r>
              <a:rPr lang="en" sz="1400">
                <a:solidFill>
                  <a:schemeClr val="dk1"/>
                </a:solidFill>
              </a:rPr>
              <a:t>First, under settings again, in the Events section, you should see a list of all events currently being tracked</a:t>
            </a:r>
            <a:endParaRPr sz="1400">
              <a:solidFill>
                <a:schemeClr val="dk1"/>
              </a:solidFill>
            </a:endParaRPr>
          </a:p>
          <a:p>
            <a:pPr marL="0" lvl="0" indent="0" algn="l" rtl="0">
              <a:spcBef>
                <a:spcPts val="0"/>
              </a:spcBef>
              <a:spcAft>
                <a:spcPts val="0"/>
              </a:spcAft>
              <a:buNone/>
            </a:pPr>
            <a:endParaRPr sz="1400">
              <a:solidFill>
                <a:schemeClr val="dk1"/>
              </a:solidFill>
            </a:endParaRPr>
          </a:p>
          <a:p>
            <a:pPr marL="0" lvl="0" indent="0" algn="l" rtl="0">
              <a:spcBef>
                <a:spcPts val="0"/>
              </a:spcBef>
              <a:spcAft>
                <a:spcPts val="0"/>
              </a:spcAft>
              <a:buNone/>
            </a:pPr>
            <a:r>
              <a:rPr lang="en" sz="1400">
                <a:solidFill>
                  <a:schemeClr val="dk1"/>
                </a:solidFill>
              </a:rPr>
              <a:t>A toggle on the right side allows you to flag specific events — these top KPIs — as conversion events</a:t>
            </a:r>
            <a:endParaRPr sz="1400">
              <a:solidFill>
                <a:schemeClr val="dk1"/>
              </a:solidFill>
            </a:endParaRPr>
          </a:p>
          <a:p>
            <a:pPr marL="0" lvl="0" indent="0" algn="l" rtl="0">
              <a:spcBef>
                <a:spcPts val="0"/>
              </a:spcBef>
              <a:spcAft>
                <a:spcPts val="0"/>
              </a:spcAft>
              <a:buNone/>
            </a:pPr>
            <a:endParaRPr sz="1400">
              <a:solidFill>
                <a:schemeClr val="dk1"/>
              </a:solidFill>
            </a:endParaRPr>
          </a:p>
          <a:p>
            <a:pPr marL="0" lvl="0" indent="0" algn="l" rtl="0">
              <a:spcBef>
                <a:spcPts val="0"/>
              </a:spcBef>
              <a:spcAft>
                <a:spcPts val="0"/>
              </a:spcAft>
              <a:buNone/>
            </a:pPr>
            <a:r>
              <a:rPr lang="en" sz="1400">
                <a:solidFill>
                  <a:schemeClr val="dk1"/>
                </a:solidFill>
              </a:rPr>
              <a:t>You can confirm these have been added and enabled — and manage them in the future — under the Conversions section of the Settings</a:t>
            </a:r>
            <a:endParaRPr sz="1400">
              <a:solidFill>
                <a:schemeClr val="dk1"/>
              </a:solidFill>
            </a:endParaRPr>
          </a:p>
          <a:p>
            <a:pPr marL="0" lvl="0" indent="0" algn="l" rtl="0">
              <a:spcBef>
                <a:spcPts val="0"/>
              </a:spcBef>
              <a:spcAft>
                <a:spcPts val="0"/>
              </a:spcAft>
              <a:buNone/>
            </a:pPr>
            <a:endParaRPr sz="1400">
              <a:solidFill>
                <a:schemeClr val="dk1"/>
              </a:solidFill>
            </a:endParaRPr>
          </a:p>
          <a:p>
            <a:pPr marL="0" lvl="0" indent="0" algn="l" rtl="0">
              <a:spcBef>
                <a:spcPts val="0"/>
              </a:spcBef>
              <a:spcAft>
                <a:spcPts val="0"/>
              </a:spcAft>
              <a:buNone/>
            </a:pPr>
            <a:r>
              <a:rPr lang="en" sz="1400">
                <a:solidFill>
                  <a:schemeClr val="dk1"/>
                </a:solidFill>
              </a:rPr>
              <a:t>Once properly enabled, these conversion events will be visible on the main reporting views</a:t>
            </a:r>
            <a:endParaRPr sz="1400">
              <a:solidFill>
                <a:schemeClr val="dk1"/>
              </a:solidFill>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g22e0181afe4_0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6" name="Google Shape;446;g22e0181afe4_0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a:solidFill>
                  <a:schemeClr val="dk1"/>
                </a:solidFill>
              </a:rPr>
              <a:t>SOALA</a:t>
            </a:r>
            <a:endParaRPr sz="1400">
              <a:solidFill>
                <a:schemeClr val="dk1"/>
              </a:solidFill>
            </a:endParaRPr>
          </a:p>
          <a:p>
            <a:pPr marL="0" lvl="0" indent="0" algn="l" rtl="0">
              <a:spcBef>
                <a:spcPts val="0"/>
              </a:spcBef>
              <a:spcAft>
                <a:spcPts val="0"/>
              </a:spcAft>
              <a:buNone/>
            </a:pPr>
            <a:endParaRPr sz="1400">
              <a:solidFill>
                <a:schemeClr val="dk1"/>
              </a:solidFill>
            </a:endParaRPr>
          </a:p>
          <a:p>
            <a:pPr marL="0" lvl="0" indent="0" algn="l" rtl="0">
              <a:spcBef>
                <a:spcPts val="0"/>
              </a:spcBef>
              <a:spcAft>
                <a:spcPts val="0"/>
              </a:spcAft>
              <a:buNone/>
            </a:pPr>
            <a:r>
              <a:rPr lang="en" sz="1400">
                <a:solidFill>
                  <a:schemeClr val="dk1"/>
                </a:solidFill>
              </a:rPr>
              <a:t>EXAMPLE OF WHERE CONVERSIONS ARE DISPLAYED IN GA4</a:t>
            </a:r>
            <a:endParaRPr sz="1400">
              <a:solidFill>
                <a:schemeClr val="dk1"/>
              </a:solidFill>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22e0181afe4_0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22e0181afe4_0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a:solidFill>
                  <a:schemeClr val="dk1"/>
                </a:solidFill>
              </a:rPr>
              <a:t>EXAMPLE OF CONVERSIONS BEING REPORTED ON IN ANOTHER REPORT</a:t>
            </a:r>
            <a:endParaRPr sz="1400">
              <a:solidFill>
                <a:schemeClr val="dk1"/>
              </a:solidFill>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8"/>
        <p:cNvGrpSpPr/>
        <p:nvPr/>
      </p:nvGrpSpPr>
      <p:grpSpPr>
        <a:xfrm>
          <a:off x="0" y="0"/>
          <a:ext cx="0" cy="0"/>
          <a:chOff x="0" y="0"/>
          <a:chExt cx="0" cy="0"/>
        </a:xfrm>
      </p:grpSpPr>
      <p:sp>
        <p:nvSpPr>
          <p:cNvPr id="459" name="Google Shape;459;g23ce13a42a8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0" name="Google Shape;460;g23ce13a42a8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400">
                <a:solidFill>
                  <a:schemeClr val="dk1"/>
                </a:solidFill>
              </a:rPr>
              <a:t>You can also link your existing Google Ads account — and other Google products like Search Console — with GA4 easily in the settings under Google Ads Links</a:t>
            </a:r>
            <a:endParaRPr sz="1400">
              <a:solidFill>
                <a:schemeClr val="dk1"/>
              </a:solidFill>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Google Shape;465;g23ce13a42a8_0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6" name="Google Shape;466;g23ce13a42a8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a:solidFill>
                  <a:schemeClr val="dk1"/>
                </a:solidFill>
              </a:rPr>
              <a:t>Found under settings, scroll down</a:t>
            </a:r>
            <a:endParaRPr sz="1400">
              <a:solidFill>
                <a:schemeClr val="dk1"/>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g22bf97dce6b_1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 name="Google Shape;87;g22bf97dce6b_1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400">
                <a:solidFill>
                  <a:schemeClr val="dk1"/>
                </a:solidFill>
              </a:rPr>
              <a:t>While this is certainly a big switch — and one that has evolved and will likely continue to evolve up until it’s launch — there is not much cause for alarm.</a:t>
            </a:r>
            <a:endParaRPr sz="1400">
              <a:solidFill>
                <a:schemeClr val="dk1"/>
              </a:solidFill>
            </a:endParaRPr>
          </a:p>
          <a:p>
            <a:pPr marL="0" lvl="0" indent="0" algn="l" rtl="0">
              <a:spcBef>
                <a:spcPts val="0"/>
              </a:spcBef>
              <a:spcAft>
                <a:spcPts val="0"/>
              </a:spcAft>
              <a:buClr>
                <a:schemeClr val="dk1"/>
              </a:buClr>
              <a:buSzPts val="1100"/>
              <a:buFont typeface="Arial"/>
              <a:buNone/>
            </a:pPr>
            <a:endParaRPr sz="1400">
              <a:solidFill>
                <a:schemeClr val="dk1"/>
              </a:solidFill>
            </a:endParaRPr>
          </a:p>
          <a:p>
            <a:pPr marL="0" lvl="0" indent="0" algn="l" rtl="0">
              <a:spcBef>
                <a:spcPts val="0"/>
              </a:spcBef>
              <a:spcAft>
                <a:spcPts val="0"/>
              </a:spcAft>
              <a:buClr>
                <a:schemeClr val="dk1"/>
              </a:buClr>
              <a:buSzPts val="1100"/>
              <a:buFont typeface="Arial"/>
              <a:buNone/>
            </a:pPr>
            <a:r>
              <a:rPr lang="en" sz="1400">
                <a:solidFill>
                  <a:schemeClr val="dk1"/>
                </a:solidFill>
              </a:rPr>
              <a:t>Today, we’ll walk you through some of the top level changes that are occurring with the switch to GA4, and highlight how you can prepare for the switch right now to be ahead of the curb.</a:t>
            </a:r>
            <a:endParaRPr sz="1400">
              <a:solidFill>
                <a:schemeClr val="dk1"/>
              </a:solidFill>
            </a:endParaRPr>
          </a:p>
          <a:p>
            <a:pPr marL="0" lvl="0" indent="0" algn="l" rtl="0">
              <a:spcBef>
                <a:spcPts val="0"/>
              </a:spcBef>
              <a:spcAft>
                <a:spcPts val="0"/>
              </a:spcAft>
              <a:buNone/>
            </a:pPr>
            <a:endParaRPr sz="140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
        <p:cNvGrpSpPr/>
        <p:nvPr/>
      </p:nvGrpSpPr>
      <p:grpSpPr>
        <a:xfrm>
          <a:off x="0" y="0"/>
          <a:ext cx="0" cy="0"/>
          <a:chOff x="0" y="0"/>
          <a:chExt cx="0" cy="0"/>
        </a:xfrm>
      </p:grpSpPr>
      <p:sp>
        <p:nvSpPr>
          <p:cNvPr id="471" name="Google Shape;471;g24b2755e728_0_1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2" name="Google Shape;472;g24b2755e728_0_1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400">
                <a:solidFill>
                  <a:schemeClr val="dk1"/>
                </a:solidFill>
              </a:rPr>
              <a:t>We also recommend that you build custom reports to make your workflow that much easier</a:t>
            </a:r>
            <a:endParaRPr sz="1400">
              <a:solidFill>
                <a:schemeClr val="dk1"/>
              </a:solidFill>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
        <p:cNvGrpSpPr/>
        <p:nvPr/>
      </p:nvGrpSpPr>
      <p:grpSpPr>
        <a:xfrm>
          <a:off x="0" y="0"/>
          <a:ext cx="0" cy="0"/>
          <a:chOff x="0" y="0"/>
          <a:chExt cx="0" cy="0"/>
        </a:xfrm>
      </p:grpSpPr>
      <p:sp>
        <p:nvSpPr>
          <p:cNvPr id="477" name="Google Shape;477;g24b2755e728_0_2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8" name="Google Shape;478;g24b2755e728_0_2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a:solidFill>
                  <a:schemeClr val="dk1"/>
                </a:solidFill>
              </a:rPr>
              <a:t>Recommend starting with existing reports and either updating them, or creating new ones using them as templates</a:t>
            </a:r>
            <a:endParaRPr sz="1400">
              <a:solidFill>
                <a:schemeClr val="dk1"/>
              </a:solidFill>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g24b2755e728_0_2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5" name="Google Shape;485;g24b2755e728_0_2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a:solidFill>
                  <a:schemeClr val="dk1"/>
                </a:solidFill>
              </a:rPr>
              <a:t>You can customize just about everything in the report</a:t>
            </a:r>
            <a:endParaRPr sz="1400">
              <a:solidFill>
                <a:schemeClr val="dk1"/>
              </a:solidFill>
            </a:endParaRPr>
          </a:p>
          <a:p>
            <a:pPr marL="0" lvl="0" indent="0" algn="l" rtl="0">
              <a:spcBef>
                <a:spcPts val="0"/>
              </a:spcBef>
              <a:spcAft>
                <a:spcPts val="0"/>
              </a:spcAft>
              <a:buNone/>
            </a:pPr>
            <a:endParaRPr sz="1400">
              <a:solidFill>
                <a:schemeClr val="dk1"/>
              </a:solidFill>
            </a:endParaRPr>
          </a:p>
          <a:p>
            <a:pPr marL="0" lvl="0" indent="0" algn="l" rtl="0">
              <a:spcBef>
                <a:spcPts val="0"/>
              </a:spcBef>
              <a:spcAft>
                <a:spcPts val="0"/>
              </a:spcAft>
              <a:buNone/>
            </a:pPr>
            <a:r>
              <a:rPr lang="en" sz="1400">
                <a:solidFill>
                  <a:schemeClr val="dk1"/>
                </a:solidFill>
              </a:rPr>
              <a:t>Metrics, dimensions, filters (organic vs paid), presentation style and more</a:t>
            </a:r>
            <a:endParaRPr sz="1400">
              <a:solidFill>
                <a:schemeClr val="dk1"/>
              </a:solidFill>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0"/>
        <p:cNvGrpSpPr/>
        <p:nvPr/>
      </p:nvGrpSpPr>
      <p:grpSpPr>
        <a:xfrm>
          <a:off x="0" y="0"/>
          <a:ext cx="0" cy="0"/>
          <a:chOff x="0" y="0"/>
          <a:chExt cx="0" cy="0"/>
        </a:xfrm>
      </p:grpSpPr>
      <p:sp>
        <p:nvSpPr>
          <p:cNvPr id="491" name="Google Shape;491;g24b2755e728_0_2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2" name="Google Shape;492;g24b2755e728_0_2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a:solidFill>
                  <a:schemeClr val="dk1"/>
                </a:solidFill>
              </a:rPr>
              <a:t>When saving you have two options</a:t>
            </a:r>
            <a:endParaRPr sz="1400">
              <a:solidFill>
                <a:schemeClr val="dk1"/>
              </a:solidFill>
            </a:endParaRPr>
          </a:p>
          <a:p>
            <a:pPr marL="0" lvl="0" indent="0" algn="l" rtl="0">
              <a:spcBef>
                <a:spcPts val="0"/>
              </a:spcBef>
              <a:spcAft>
                <a:spcPts val="0"/>
              </a:spcAft>
              <a:buNone/>
            </a:pPr>
            <a:endParaRPr sz="1400">
              <a:solidFill>
                <a:schemeClr val="dk1"/>
              </a:solidFill>
            </a:endParaRPr>
          </a:p>
          <a:p>
            <a:pPr marL="0" lvl="0" indent="0" algn="l" rtl="0">
              <a:spcBef>
                <a:spcPts val="0"/>
              </a:spcBef>
              <a:spcAft>
                <a:spcPts val="0"/>
              </a:spcAft>
              <a:buNone/>
            </a:pPr>
            <a:r>
              <a:rPr lang="en" sz="1400">
                <a:solidFill>
                  <a:schemeClr val="dk1"/>
                </a:solidFill>
              </a:rPr>
              <a:t>BE CAREFUL with which option you select</a:t>
            </a:r>
            <a:endParaRPr sz="1400">
              <a:solidFill>
                <a:schemeClr val="dk1"/>
              </a:solidFill>
            </a:endParaRPr>
          </a:p>
          <a:p>
            <a:pPr marL="0" lvl="0" indent="0" algn="l" rtl="0">
              <a:spcBef>
                <a:spcPts val="0"/>
              </a:spcBef>
              <a:spcAft>
                <a:spcPts val="0"/>
              </a:spcAft>
              <a:buNone/>
            </a:pPr>
            <a:endParaRPr sz="1400">
              <a:solidFill>
                <a:schemeClr val="dk1"/>
              </a:solidFill>
            </a:endParaRPr>
          </a:p>
          <a:p>
            <a:pPr marL="0" lvl="0" indent="0" algn="l" rtl="0">
              <a:spcBef>
                <a:spcPts val="0"/>
              </a:spcBef>
              <a:spcAft>
                <a:spcPts val="0"/>
              </a:spcAft>
              <a:buNone/>
            </a:pPr>
            <a:r>
              <a:rPr lang="en" sz="1400">
                <a:solidFill>
                  <a:schemeClr val="dk1"/>
                </a:solidFill>
              </a:rPr>
              <a:t>You don’t want to save many duplicate versions of the same report</a:t>
            </a:r>
            <a:endParaRPr sz="1400">
              <a:solidFill>
                <a:schemeClr val="dk1"/>
              </a:solidFill>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7"/>
        <p:cNvGrpSpPr/>
        <p:nvPr/>
      </p:nvGrpSpPr>
      <p:grpSpPr>
        <a:xfrm>
          <a:off x="0" y="0"/>
          <a:ext cx="0" cy="0"/>
          <a:chOff x="0" y="0"/>
          <a:chExt cx="0" cy="0"/>
        </a:xfrm>
      </p:grpSpPr>
      <p:sp>
        <p:nvSpPr>
          <p:cNvPr id="498" name="Google Shape;498;g24b2755e728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9" name="Google Shape;499;g24b2755e728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a:solidFill>
                  <a:schemeClr val="dk1"/>
                </a:solidFill>
              </a:rPr>
              <a:t>A number of templates are also available within the Library</a:t>
            </a:r>
            <a:endParaRPr sz="1400">
              <a:solidFill>
                <a:schemeClr val="dk1"/>
              </a:solidFill>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
        <p:cNvGrpSpPr/>
        <p:nvPr/>
      </p:nvGrpSpPr>
      <p:grpSpPr>
        <a:xfrm>
          <a:off x="0" y="0"/>
          <a:ext cx="0" cy="0"/>
          <a:chOff x="0" y="0"/>
          <a:chExt cx="0" cy="0"/>
        </a:xfrm>
      </p:grpSpPr>
      <p:sp>
        <p:nvSpPr>
          <p:cNvPr id="504" name="Google Shape;504;g24b2755e728_0_2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5" name="Google Shape;505;g24b2755e728_0_2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a:solidFill>
                  <a:schemeClr val="dk1"/>
                </a:solidFill>
              </a:rPr>
              <a:t>Once the report is created, you can add to a collection (or create a new one) so that it is easily found within the interface</a:t>
            </a:r>
            <a:endParaRPr sz="1400">
              <a:solidFill>
                <a:schemeClr val="dk1"/>
              </a:solidFill>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2"/>
        <p:cNvGrpSpPr/>
        <p:nvPr/>
      </p:nvGrpSpPr>
      <p:grpSpPr>
        <a:xfrm>
          <a:off x="0" y="0"/>
          <a:ext cx="0" cy="0"/>
          <a:chOff x="0" y="0"/>
          <a:chExt cx="0" cy="0"/>
        </a:xfrm>
      </p:grpSpPr>
      <p:sp>
        <p:nvSpPr>
          <p:cNvPr id="513" name="Google Shape;513;g21f80b1488a_0_2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4" name="Google Shape;514;g21f80b1488a_0_2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400">
                <a:solidFill>
                  <a:schemeClr val="dk1"/>
                </a:solidFill>
              </a:rPr>
              <a:t>KYLE</a:t>
            </a:r>
            <a:endParaRPr sz="1400">
              <a:solidFill>
                <a:schemeClr val="dk1"/>
              </a:solidFill>
            </a:endParaRPr>
          </a:p>
          <a:p>
            <a:pPr marL="0" lvl="0" indent="0" algn="l" rtl="0">
              <a:spcBef>
                <a:spcPts val="0"/>
              </a:spcBef>
              <a:spcAft>
                <a:spcPts val="0"/>
              </a:spcAft>
              <a:buClr>
                <a:schemeClr val="dk1"/>
              </a:buClr>
              <a:buSzPts val="1100"/>
              <a:buFont typeface="Arial"/>
              <a:buNone/>
            </a:pPr>
            <a:endParaRPr sz="1400">
              <a:solidFill>
                <a:schemeClr val="dk1"/>
              </a:solidFill>
            </a:endParaRPr>
          </a:p>
          <a:p>
            <a:pPr marL="457200" lvl="0" indent="-317500" algn="l" rtl="0">
              <a:spcBef>
                <a:spcPts val="0"/>
              </a:spcBef>
              <a:spcAft>
                <a:spcPts val="0"/>
              </a:spcAft>
              <a:buClr>
                <a:schemeClr val="dk1"/>
              </a:buClr>
              <a:buSzPts val="1400"/>
              <a:buChar char="●"/>
            </a:pPr>
            <a:r>
              <a:rPr lang="en" sz="1400" b="1">
                <a:solidFill>
                  <a:schemeClr val="dk1"/>
                </a:solidFill>
              </a:rPr>
              <a:t>REMINDER: </a:t>
            </a:r>
            <a:r>
              <a:rPr lang="en" sz="1400">
                <a:solidFill>
                  <a:schemeClr val="dk1"/>
                </a:solidFill>
              </a:rPr>
              <a:t>6 months after that July 2023 date, Universal reports will no longer be available</a:t>
            </a:r>
            <a:endParaRPr sz="1400">
              <a:solidFill>
                <a:schemeClr val="dk1"/>
              </a:solidFill>
            </a:endParaRPr>
          </a:p>
          <a:p>
            <a:pPr marL="457200" lvl="0" indent="-317500" algn="l" rtl="0">
              <a:spcBef>
                <a:spcPts val="0"/>
              </a:spcBef>
              <a:spcAft>
                <a:spcPts val="0"/>
              </a:spcAft>
              <a:buClr>
                <a:schemeClr val="dk1"/>
              </a:buClr>
              <a:buSzPts val="1400"/>
              <a:buChar char="●"/>
            </a:pPr>
            <a:r>
              <a:rPr lang="en" sz="1400">
                <a:solidFill>
                  <a:schemeClr val="dk1"/>
                </a:solidFill>
              </a:rPr>
              <a:t>If want to preserve that data for YoY analysis, you will want to store it using services like BigQuery, available to Analytics 360 subscribers only ($$$)</a:t>
            </a:r>
            <a:endParaRPr sz="1400">
              <a:solidFill>
                <a:schemeClr val="dk1"/>
              </a:solidFill>
            </a:endParaRPr>
          </a:p>
          <a:p>
            <a:pPr marL="457200" lvl="0" indent="-317500" algn="l" rtl="0">
              <a:spcBef>
                <a:spcPts val="0"/>
              </a:spcBef>
              <a:spcAft>
                <a:spcPts val="0"/>
              </a:spcAft>
              <a:buClr>
                <a:schemeClr val="dk1"/>
              </a:buClr>
              <a:buSzPts val="1400"/>
              <a:buChar char="●"/>
            </a:pPr>
            <a:r>
              <a:rPr lang="en" sz="1400">
                <a:solidFill>
                  <a:schemeClr val="dk1"/>
                </a:solidFill>
              </a:rPr>
              <a:t>Or manual backup</a:t>
            </a:r>
            <a:endParaRPr sz="1400">
              <a:solidFill>
                <a:schemeClr val="dk1"/>
              </a:solidFill>
            </a:endParaRPr>
          </a:p>
          <a:p>
            <a:pPr marL="0" lvl="0" indent="0" algn="l" rtl="0">
              <a:spcBef>
                <a:spcPts val="0"/>
              </a:spcBef>
              <a:spcAft>
                <a:spcPts val="0"/>
              </a:spcAft>
              <a:buNone/>
            </a:pPr>
            <a:endParaRPr sz="1400">
              <a:solidFill>
                <a:schemeClr val="dk1"/>
              </a:solidFill>
            </a:endParaRPr>
          </a:p>
          <a:p>
            <a:pPr marL="0" lvl="0" indent="0" algn="l" rtl="0">
              <a:spcBef>
                <a:spcPts val="0"/>
              </a:spcBef>
              <a:spcAft>
                <a:spcPts val="0"/>
              </a:spcAft>
              <a:buNone/>
            </a:pPr>
            <a:r>
              <a:rPr lang="en" sz="1400" b="1">
                <a:solidFill>
                  <a:schemeClr val="dk1"/>
                </a:solidFill>
              </a:rPr>
              <a:t>NOTE:</a:t>
            </a:r>
            <a:r>
              <a:rPr lang="en" sz="1400">
                <a:solidFill>
                  <a:schemeClr val="dk1"/>
                </a:solidFill>
              </a:rPr>
              <a:t> Not all data may need to be exported</a:t>
            </a:r>
            <a:endParaRPr sz="1400">
              <a:solidFill>
                <a:schemeClr val="dk1"/>
              </a:solidFill>
            </a:endParaRPr>
          </a:p>
          <a:p>
            <a:pPr marL="0" lvl="0" indent="0" algn="l" rtl="0">
              <a:spcBef>
                <a:spcPts val="0"/>
              </a:spcBef>
              <a:spcAft>
                <a:spcPts val="0"/>
              </a:spcAft>
              <a:buNone/>
            </a:pPr>
            <a:endParaRPr sz="1400">
              <a:solidFill>
                <a:schemeClr val="dk1"/>
              </a:solidFill>
            </a:endParaRPr>
          </a:p>
          <a:p>
            <a:pPr marL="457200" lvl="0" indent="-317500" algn="l" rtl="0">
              <a:spcBef>
                <a:spcPts val="0"/>
              </a:spcBef>
              <a:spcAft>
                <a:spcPts val="0"/>
              </a:spcAft>
              <a:buClr>
                <a:schemeClr val="dk1"/>
              </a:buClr>
              <a:buSzPts val="1400"/>
              <a:buChar char="-"/>
            </a:pPr>
            <a:r>
              <a:rPr lang="en" sz="1400">
                <a:solidFill>
                  <a:schemeClr val="dk1"/>
                </a:solidFill>
              </a:rPr>
              <a:t>Check what is in GA4 first, then see what you need to export or backup</a:t>
            </a:r>
            <a:endParaRPr sz="1400">
              <a:solidFill>
                <a:schemeClr val="dk1"/>
              </a:solidFill>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9"/>
        <p:cNvGrpSpPr/>
        <p:nvPr/>
      </p:nvGrpSpPr>
      <p:grpSpPr>
        <a:xfrm>
          <a:off x="0" y="0"/>
          <a:ext cx="0" cy="0"/>
          <a:chOff x="0" y="0"/>
          <a:chExt cx="0" cy="0"/>
        </a:xfrm>
      </p:grpSpPr>
      <p:sp>
        <p:nvSpPr>
          <p:cNvPr id="520" name="Google Shape;520;g24b2755e728_0_1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1" name="Google Shape;521;g24b2755e728_0_1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400">
              <a:solidFill>
                <a:schemeClr val="dk1"/>
              </a:solidFill>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g24b2755e728_0_2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9" name="Google Shape;529;g24b2755e728_0_2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Clr>
                <a:schemeClr val="dk1"/>
              </a:buClr>
              <a:buSzPts val="1400"/>
              <a:buChar char="-"/>
            </a:pPr>
            <a:r>
              <a:rPr lang="en" sz="1400">
                <a:solidFill>
                  <a:schemeClr val="dk1"/>
                </a:solidFill>
              </a:rPr>
              <a:t>Now is also a good time to go into the settings and verify who has admin — or ownership — access to your analytics properties</a:t>
            </a:r>
            <a:endParaRPr sz="1400">
              <a:solidFill>
                <a:schemeClr val="dk1"/>
              </a:solidFill>
            </a:endParaRPr>
          </a:p>
          <a:p>
            <a:pPr marL="0" lvl="0" indent="0" algn="l" rtl="0">
              <a:spcBef>
                <a:spcPts val="0"/>
              </a:spcBef>
              <a:spcAft>
                <a:spcPts val="0"/>
              </a:spcAft>
              <a:buNone/>
            </a:pPr>
            <a:endParaRPr sz="1400">
              <a:solidFill>
                <a:schemeClr val="dk1"/>
              </a:solidFill>
            </a:endParaRPr>
          </a:p>
          <a:p>
            <a:pPr marL="457200" lvl="0" indent="-317500" algn="l" rtl="0">
              <a:spcBef>
                <a:spcPts val="0"/>
              </a:spcBef>
              <a:spcAft>
                <a:spcPts val="0"/>
              </a:spcAft>
              <a:buClr>
                <a:schemeClr val="dk1"/>
              </a:buClr>
              <a:buSzPts val="1400"/>
              <a:buChar char="-"/>
            </a:pPr>
            <a:r>
              <a:rPr lang="en" sz="1400">
                <a:solidFill>
                  <a:schemeClr val="dk1"/>
                </a:solidFill>
              </a:rPr>
              <a:t>Share GA4 access with those that need it</a:t>
            </a:r>
            <a:endParaRPr sz="1400">
              <a:solidFill>
                <a:schemeClr val="dk1"/>
              </a:solidFill>
            </a:endParaRPr>
          </a:p>
          <a:p>
            <a:pPr marL="0" lvl="0" indent="0" algn="l" rtl="0">
              <a:spcBef>
                <a:spcPts val="0"/>
              </a:spcBef>
              <a:spcAft>
                <a:spcPts val="0"/>
              </a:spcAft>
              <a:buNone/>
            </a:pPr>
            <a:endParaRPr sz="1400">
              <a:solidFill>
                <a:schemeClr val="dk1"/>
              </a:solidFill>
            </a:endParaRPr>
          </a:p>
          <a:p>
            <a:pPr marL="457200" lvl="0" indent="-317500" algn="l" rtl="0">
              <a:spcBef>
                <a:spcPts val="0"/>
              </a:spcBef>
              <a:spcAft>
                <a:spcPts val="0"/>
              </a:spcAft>
              <a:buClr>
                <a:schemeClr val="dk1"/>
              </a:buClr>
              <a:buSzPts val="1400"/>
              <a:buChar char="-"/>
            </a:pPr>
            <a:r>
              <a:rPr lang="en" sz="1400">
                <a:solidFill>
                  <a:schemeClr val="dk1"/>
                </a:solidFill>
              </a:rPr>
              <a:t>Remove agencies, etc. that may no longer need access</a:t>
            </a:r>
            <a:endParaRPr sz="1400">
              <a:solidFill>
                <a:schemeClr val="dk1"/>
              </a:solidFill>
            </a:endParaRPr>
          </a:p>
          <a:p>
            <a:pPr marL="0" lvl="0" indent="0" algn="l" rtl="0">
              <a:spcBef>
                <a:spcPts val="0"/>
              </a:spcBef>
              <a:spcAft>
                <a:spcPts val="0"/>
              </a:spcAft>
              <a:buNone/>
            </a:pPr>
            <a:endParaRPr sz="1400">
              <a:solidFill>
                <a:schemeClr val="dk1"/>
              </a:solidFill>
            </a:endParaRPr>
          </a:p>
          <a:p>
            <a:pPr marL="457200" lvl="0" indent="-317500" algn="l" rtl="0">
              <a:spcBef>
                <a:spcPts val="0"/>
              </a:spcBef>
              <a:spcAft>
                <a:spcPts val="0"/>
              </a:spcAft>
              <a:buClr>
                <a:schemeClr val="dk1"/>
              </a:buClr>
              <a:buSzPts val="1400"/>
              <a:buChar char="-"/>
            </a:pPr>
            <a:r>
              <a:rPr lang="en" sz="1400">
                <a:solidFill>
                  <a:schemeClr val="dk1"/>
                </a:solidFill>
              </a:rPr>
              <a:t>Always make sure that YOUR ORGANIZATION is the owner of the main property/account</a:t>
            </a:r>
            <a:endParaRPr sz="1400">
              <a:solidFill>
                <a:schemeClr val="dk1"/>
              </a:solidFill>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4"/>
        <p:cNvGrpSpPr/>
        <p:nvPr/>
      </p:nvGrpSpPr>
      <p:grpSpPr>
        <a:xfrm>
          <a:off x="0" y="0"/>
          <a:ext cx="0" cy="0"/>
          <a:chOff x="0" y="0"/>
          <a:chExt cx="0" cy="0"/>
        </a:xfrm>
      </p:grpSpPr>
      <p:sp>
        <p:nvSpPr>
          <p:cNvPr id="535" name="Google Shape;535;g21f80b1488a_0_4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6" name="Google Shape;536;g21f80b1488a_0_4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a:t>KYLE</a:t>
            </a:r>
            <a:endParaRPr sz="1400"/>
          </a:p>
          <a:p>
            <a:pPr marL="0" lvl="0" indent="0" algn="l" rtl="0">
              <a:spcBef>
                <a:spcPts val="0"/>
              </a:spcBef>
              <a:spcAft>
                <a:spcPts val="0"/>
              </a:spcAft>
              <a:buNone/>
            </a:pPr>
            <a:endParaRPr sz="1400"/>
          </a:p>
          <a:p>
            <a:pPr marL="0" lvl="0" indent="0" algn="l" rtl="0">
              <a:spcBef>
                <a:spcPts val="0"/>
              </a:spcBef>
              <a:spcAft>
                <a:spcPts val="0"/>
              </a:spcAft>
              <a:buNone/>
            </a:pPr>
            <a:r>
              <a:rPr lang="en" sz="1400"/>
              <a:t>HELPFUL RESOURCES</a:t>
            </a:r>
            <a:endParaRPr sz="1400"/>
          </a:p>
          <a:p>
            <a:pPr marL="0" lvl="0" indent="0" algn="l" rtl="0">
              <a:spcBef>
                <a:spcPts val="0"/>
              </a:spcBef>
              <a:spcAft>
                <a:spcPts val="0"/>
              </a:spcAft>
              <a:buNone/>
            </a:pPr>
            <a:endParaRPr sz="1400"/>
          </a:p>
          <a:p>
            <a:pPr marL="0" lvl="0" indent="0" algn="l" rtl="0">
              <a:spcBef>
                <a:spcPts val="0"/>
              </a:spcBef>
              <a:spcAft>
                <a:spcPts val="0"/>
              </a:spcAft>
              <a:buNone/>
            </a:pPr>
            <a:r>
              <a:rPr lang="en" sz="1400"/>
              <a:t>DISCLAIMER — THINGS ARE ALWAYS CHANGING</a:t>
            </a:r>
            <a:endParaRPr sz="14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1d3f1d813d2_0_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g1d3f1d813d2_0_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Clr>
                <a:schemeClr val="dk1"/>
              </a:buClr>
              <a:buSzPts val="1400"/>
              <a:buChar char="●"/>
            </a:pPr>
            <a:r>
              <a:rPr lang="en" sz="1400">
                <a:solidFill>
                  <a:schemeClr val="dk1"/>
                </a:solidFill>
              </a:rPr>
              <a:t>Google Analytics 4 is an </a:t>
            </a:r>
            <a:r>
              <a:rPr lang="en" sz="1400" b="1">
                <a:solidFill>
                  <a:schemeClr val="dk1"/>
                </a:solidFill>
              </a:rPr>
              <a:t>entirely new platform</a:t>
            </a:r>
            <a:r>
              <a:rPr lang="en" sz="1400">
                <a:solidFill>
                  <a:schemeClr val="dk1"/>
                </a:solidFill>
              </a:rPr>
              <a:t> and is not just an update to existing Universal Analytics</a:t>
            </a:r>
            <a:endParaRPr sz="1400">
              <a:solidFill>
                <a:schemeClr val="dk1"/>
              </a:solidFill>
            </a:endParaRPr>
          </a:p>
          <a:p>
            <a:pPr marL="0" lvl="0" indent="0" algn="l" rtl="0">
              <a:spcBef>
                <a:spcPts val="0"/>
              </a:spcBef>
              <a:spcAft>
                <a:spcPts val="0"/>
              </a:spcAft>
              <a:buNone/>
            </a:pPr>
            <a:endParaRPr sz="1400">
              <a:solidFill>
                <a:schemeClr val="dk1"/>
              </a:solidFill>
            </a:endParaRPr>
          </a:p>
          <a:p>
            <a:pPr marL="0" lvl="0" indent="0" algn="l" rtl="0">
              <a:spcBef>
                <a:spcPts val="0"/>
              </a:spcBef>
              <a:spcAft>
                <a:spcPts val="0"/>
              </a:spcAft>
              <a:buNone/>
            </a:pPr>
            <a:r>
              <a:rPr lang="en" sz="1400" b="1">
                <a:solidFill>
                  <a:schemeClr val="dk1"/>
                </a:solidFill>
              </a:rPr>
              <a:t>REMINDER:</a:t>
            </a:r>
            <a:r>
              <a:rPr lang="en" sz="1400">
                <a:solidFill>
                  <a:schemeClr val="dk1"/>
                </a:solidFill>
              </a:rPr>
              <a:t> Data in UA and GA4 is NOT 1:1 — new metrics, new data model, etc.</a:t>
            </a:r>
            <a:endParaRPr sz="1400">
              <a:solidFill>
                <a:schemeClr val="dk1"/>
              </a:solidFill>
            </a:endParaRPr>
          </a:p>
          <a:p>
            <a:pPr marL="0" lvl="0" indent="0" algn="l" rtl="0">
              <a:spcBef>
                <a:spcPts val="0"/>
              </a:spcBef>
              <a:spcAft>
                <a:spcPts val="0"/>
              </a:spcAft>
              <a:buClr>
                <a:schemeClr val="dk1"/>
              </a:buClr>
              <a:buSzPts val="1100"/>
              <a:buFont typeface="Arial"/>
              <a:buNone/>
            </a:pPr>
            <a:endParaRPr sz="1400">
              <a:solidFill>
                <a:schemeClr val="dk1"/>
              </a:solidFill>
            </a:endParaRPr>
          </a:p>
          <a:p>
            <a:pPr marL="457200" lvl="0" indent="-317500" algn="l" rtl="0">
              <a:spcBef>
                <a:spcPts val="0"/>
              </a:spcBef>
              <a:spcAft>
                <a:spcPts val="0"/>
              </a:spcAft>
              <a:buClr>
                <a:schemeClr val="dk1"/>
              </a:buClr>
              <a:buSzPts val="1400"/>
              <a:buChar char="●"/>
            </a:pPr>
            <a:r>
              <a:rPr lang="en" sz="1400">
                <a:solidFill>
                  <a:schemeClr val="dk1"/>
                </a:solidFill>
              </a:rPr>
              <a:t>As we’ll highlight today, this new platform brings with it a few entirely new features, such as a new interface, new data model and new reporting metrics that DMOs will want to take note of</a:t>
            </a:r>
            <a:endParaRPr sz="140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
        <p:cNvGrpSpPr/>
        <p:nvPr/>
      </p:nvGrpSpPr>
      <p:grpSpPr>
        <a:xfrm>
          <a:off x="0" y="0"/>
          <a:ext cx="0" cy="0"/>
          <a:chOff x="0" y="0"/>
          <a:chExt cx="0" cy="0"/>
        </a:xfrm>
      </p:grpSpPr>
      <p:sp>
        <p:nvSpPr>
          <p:cNvPr id="541" name="Google Shape;541;g21f80b1488a_0_4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2" name="Google Shape;542;g21f80b1488a_0_4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1d3f1d813d2_0_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1d3f1d813d2_0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400">
                <a:solidFill>
                  <a:schemeClr val="dk1"/>
                </a:solidFill>
              </a:rPr>
              <a:t>Let’s first look into some of the primary reasons for the switch to this new tool?</a:t>
            </a:r>
            <a:endParaRPr sz="1400">
              <a:solidFill>
                <a:schemeClr val="dk1"/>
              </a:solidFill>
            </a:endParaRPr>
          </a:p>
          <a:p>
            <a:pPr marL="0" lvl="0" indent="0" algn="l" rtl="0">
              <a:spcBef>
                <a:spcPts val="0"/>
              </a:spcBef>
              <a:spcAft>
                <a:spcPts val="0"/>
              </a:spcAft>
              <a:buClr>
                <a:schemeClr val="dk1"/>
              </a:buClr>
              <a:buSzPts val="1100"/>
              <a:buFont typeface="Arial"/>
              <a:buNone/>
            </a:pPr>
            <a:endParaRPr sz="1400">
              <a:solidFill>
                <a:schemeClr val="dk1"/>
              </a:solidFill>
            </a:endParaRPr>
          </a:p>
          <a:p>
            <a:pPr marL="0" lvl="0" indent="0" algn="l" rtl="0">
              <a:spcBef>
                <a:spcPts val="0"/>
              </a:spcBef>
              <a:spcAft>
                <a:spcPts val="0"/>
              </a:spcAft>
              <a:buClr>
                <a:schemeClr val="dk1"/>
              </a:buClr>
              <a:buSzPts val="1100"/>
              <a:buFont typeface="Arial"/>
              <a:buNone/>
            </a:pPr>
            <a:r>
              <a:rPr lang="en" sz="1400" b="1">
                <a:solidFill>
                  <a:schemeClr val="dk1"/>
                </a:solidFill>
              </a:rPr>
              <a:t>PRIVACY IS AT THE FOREFRONT OF GA4</a:t>
            </a:r>
            <a:endParaRPr sz="1400">
              <a:solidFill>
                <a:schemeClr val="dk1"/>
              </a:solidFill>
            </a:endParaRPr>
          </a:p>
          <a:p>
            <a:pPr marL="0" lvl="0" indent="0" algn="l" rtl="0">
              <a:spcBef>
                <a:spcPts val="0"/>
              </a:spcBef>
              <a:spcAft>
                <a:spcPts val="0"/>
              </a:spcAft>
              <a:buClr>
                <a:schemeClr val="dk1"/>
              </a:buClr>
              <a:buSzPts val="1100"/>
              <a:buFont typeface="Arial"/>
              <a:buNone/>
            </a:pPr>
            <a:endParaRPr sz="1400">
              <a:solidFill>
                <a:schemeClr val="dk1"/>
              </a:solidFill>
            </a:endParaRPr>
          </a:p>
          <a:p>
            <a:pPr marL="457200" lvl="0" indent="-317500" algn="l" rtl="0">
              <a:spcBef>
                <a:spcPts val="0"/>
              </a:spcBef>
              <a:spcAft>
                <a:spcPts val="0"/>
              </a:spcAft>
              <a:buClr>
                <a:schemeClr val="dk1"/>
              </a:buClr>
              <a:buSzPts val="1400"/>
              <a:buChar char="●"/>
            </a:pPr>
            <a:r>
              <a:rPr lang="en" sz="1400">
                <a:solidFill>
                  <a:schemeClr val="dk1"/>
                </a:solidFill>
              </a:rPr>
              <a:t>Concerns in online privacy have only continued to rise in recent years.</a:t>
            </a:r>
            <a:endParaRPr sz="1400">
              <a:solidFill>
                <a:schemeClr val="dk1"/>
              </a:solidFill>
            </a:endParaRPr>
          </a:p>
          <a:p>
            <a:pPr marL="457200" lvl="0" indent="-317500" algn="l" rtl="0">
              <a:spcBef>
                <a:spcPts val="0"/>
              </a:spcBef>
              <a:spcAft>
                <a:spcPts val="0"/>
              </a:spcAft>
              <a:buClr>
                <a:schemeClr val="dk1"/>
              </a:buClr>
              <a:buSzPts val="1400"/>
              <a:buChar char="●"/>
            </a:pPr>
            <a:r>
              <a:rPr lang="en" sz="1400">
                <a:solidFill>
                  <a:schemeClr val="dk1"/>
                </a:solidFill>
              </a:rPr>
              <a:t>Previously, Universal Analytics stored user data in Google Data Centers</a:t>
            </a:r>
            <a:endParaRPr sz="1400">
              <a:solidFill>
                <a:schemeClr val="dk1"/>
              </a:solidFill>
            </a:endParaRPr>
          </a:p>
          <a:p>
            <a:pPr marL="457200" lvl="0" indent="-317500" algn="l" rtl="0">
              <a:spcBef>
                <a:spcPts val="0"/>
              </a:spcBef>
              <a:spcAft>
                <a:spcPts val="0"/>
              </a:spcAft>
              <a:buClr>
                <a:schemeClr val="dk1"/>
              </a:buClr>
              <a:buSzPts val="1400"/>
              <a:buChar char="●"/>
            </a:pPr>
            <a:r>
              <a:rPr lang="en" sz="1400">
                <a:solidFill>
                  <a:schemeClr val="dk1"/>
                </a:solidFill>
              </a:rPr>
              <a:t>Google needed to develop a new tool that was more in line with new privacy laws from around the world and how user data was collected, stored and measured.</a:t>
            </a:r>
            <a:endParaRPr sz="1400">
              <a:solidFill>
                <a:schemeClr val="dk1"/>
              </a:solidFill>
            </a:endParaRPr>
          </a:p>
          <a:p>
            <a:pPr marL="0" lvl="0" indent="0" algn="l" rtl="0">
              <a:spcBef>
                <a:spcPts val="0"/>
              </a:spcBef>
              <a:spcAft>
                <a:spcPts val="0"/>
              </a:spcAft>
              <a:buClr>
                <a:schemeClr val="dk1"/>
              </a:buClr>
              <a:buSzPts val="1100"/>
              <a:buFont typeface="Arial"/>
              <a:buNone/>
            </a:pPr>
            <a:endParaRPr sz="1400">
              <a:solidFill>
                <a:schemeClr val="dk1"/>
              </a:solidFill>
            </a:endParaRPr>
          </a:p>
          <a:p>
            <a:pPr marL="0" lvl="0" indent="0" algn="l" rtl="0">
              <a:spcBef>
                <a:spcPts val="0"/>
              </a:spcBef>
              <a:spcAft>
                <a:spcPts val="0"/>
              </a:spcAft>
              <a:buClr>
                <a:schemeClr val="dk1"/>
              </a:buClr>
              <a:buSzPts val="1100"/>
              <a:buFont typeface="Arial"/>
              <a:buNone/>
            </a:pPr>
            <a:r>
              <a:rPr lang="en" sz="1400" b="1">
                <a:solidFill>
                  <a:schemeClr val="dk1"/>
                </a:solidFill>
              </a:rPr>
              <a:t>GA4 is also about the holistic journey of the user</a:t>
            </a:r>
            <a:r>
              <a:rPr lang="en" sz="1400">
                <a:solidFill>
                  <a:schemeClr val="dk1"/>
                </a:solidFill>
              </a:rPr>
              <a:t>…</a:t>
            </a:r>
            <a:endParaRPr sz="1400">
              <a:solidFill>
                <a:schemeClr val="dk1"/>
              </a:solidFill>
            </a:endParaRPr>
          </a:p>
          <a:p>
            <a:pPr marL="457200" lvl="0" indent="-317500" algn="l" rtl="0">
              <a:spcBef>
                <a:spcPts val="0"/>
              </a:spcBef>
              <a:spcAft>
                <a:spcPts val="0"/>
              </a:spcAft>
              <a:buClr>
                <a:schemeClr val="dk1"/>
              </a:buClr>
              <a:buSzPts val="1400"/>
              <a:buChar char="●"/>
            </a:pPr>
            <a:r>
              <a:rPr lang="en" sz="1400">
                <a:solidFill>
                  <a:schemeClr val="dk1"/>
                </a:solidFill>
              </a:rPr>
              <a:t>including cross-platform journeys from desktop to mobile apps</a:t>
            </a:r>
            <a:endParaRPr sz="1400">
              <a:solidFill>
                <a:schemeClr val="dk1"/>
              </a:solidFill>
            </a:endParaRPr>
          </a:p>
          <a:p>
            <a:pPr marL="457200" lvl="0" indent="-317500" algn="l" rtl="0">
              <a:spcBef>
                <a:spcPts val="0"/>
              </a:spcBef>
              <a:spcAft>
                <a:spcPts val="0"/>
              </a:spcAft>
              <a:buClr>
                <a:schemeClr val="dk1"/>
              </a:buClr>
              <a:buSzPts val="1400"/>
              <a:buChar char="●"/>
            </a:pPr>
            <a:r>
              <a:rPr lang="en" sz="1400">
                <a:solidFill>
                  <a:schemeClr val="dk1"/>
                </a:solidFill>
              </a:rPr>
              <a:t>GA4 was also developed with a mobile-first web experience in mind</a:t>
            </a:r>
            <a:endParaRPr sz="1400">
              <a:solidFill>
                <a:schemeClr val="dk1"/>
              </a:solidFill>
            </a:endParaRPr>
          </a:p>
          <a:p>
            <a:pPr marL="0" lvl="0" indent="0" algn="l" rtl="0">
              <a:spcBef>
                <a:spcPts val="0"/>
              </a:spcBef>
              <a:spcAft>
                <a:spcPts val="0"/>
              </a:spcAft>
              <a:buClr>
                <a:schemeClr val="dk1"/>
              </a:buClr>
              <a:buSzPts val="1100"/>
              <a:buFont typeface="Arial"/>
              <a:buNone/>
            </a:pPr>
            <a:endParaRPr sz="1400">
              <a:solidFill>
                <a:schemeClr val="dk1"/>
              </a:solidFill>
            </a:endParaRPr>
          </a:p>
          <a:p>
            <a:pPr marL="0" lvl="0" indent="0" algn="l" rtl="0">
              <a:spcBef>
                <a:spcPts val="0"/>
              </a:spcBef>
              <a:spcAft>
                <a:spcPts val="0"/>
              </a:spcAft>
              <a:buClr>
                <a:schemeClr val="dk1"/>
              </a:buClr>
              <a:buSzPts val="1100"/>
              <a:buFont typeface="Arial"/>
              <a:buNone/>
            </a:pPr>
            <a:r>
              <a:rPr lang="en" sz="1400" b="1">
                <a:solidFill>
                  <a:schemeClr val="dk1"/>
                </a:solidFill>
              </a:rPr>
              <a:t>GA4 ALSO USES MACHINE LEARNING</a:t>
            </a:r>
            <a:r>
              <a:rPr lang="en" sz="1400">
                <a:solidFill>
                  <a:schemeClr val="dk1"/>
                </a:solidFill>
              </a:rPr>
              <a:t> — aka AI — to “fill in the gaps” of the user experience, having previously relied on cookies to help track</a:t>
            </a:r>
            <a:endParaRPr sz="1400">
              <a:solidFill>
                <a:schemeClr val="dk1"/>
              </a:solidFill>
            </a:endParaRPr>
          </a:p>
          <a:p>
            <a:pPr marL="0" lvl="0" indent="0" algn="l" rtl="0">
              <a:spcBef>
                <a:spcPts val="0"/>
              </a:spcBef>
              <a:spcAft>
                <a:spcPts val="0"/>
              </a:spcAft>
              <a:buClr>
                <a:schemeClr val="dk1"/>
              </a:buClr>
              <a:buSzPts val="1100"/>
              <a:buFont typeface="Arial"/>
              <a:buNone/>
            </a:pPr>
            <a:endParaRPr sz="1400">
              <a:solidFill>
                <a:schemeClr val="dk1"/>
              </a:solidFill>
            </a:endParaRPr>
          </a:p>
          <a:p>
            <a:pPr marL="0" lvl="0" indent="0" algn="l" rtl="0">
              <a:spcBef>
                <a:spcPts val="0"/>
              </a:spcBef>
              <a:spcAft>
                <a:spcPts val="0"/>
              </a:spcAft>
              <a:buClr>
                <a:schemeClr val="dk1"/>
              </a:buClr>
              <a:buSzPts val="1100"/>
              <a:buFont typeface="Arial"/>
              <a:buNone/>
            </a:pPr>
            <a:r>
              <a:rPr lang="en" sz="1400" b="1">
                <a:solidFill>
                  <a:schemeClr val="dk1"/>
                </a:solidFill>
              </a:rPr>
              <a:t>MACHINE LEARNING:</a:t>
            </a:r>
            <a:endParaRPr sz="1400">
              <a:solidFill>
                <a:schemeClr val="dk1"/>
              </a:solidFill>
            </a:endParaRPr>
          </a:p>
          <a:p>
            <a:pPr marL="457200" lvl="0" indent="-317500" algn="l" rtl="0">
              <a:spcBef>
                <a:spcPts val="0"/>
              </a:spcBef>
              <a:spcAft>
                <a:spcPts val="0"/>
              </a:spcAft>
              <a:buClr>
                <a:schemeClr val="dk1"/>
              </a:buClr>
              <a:buSzPts val="1400"/>
              <a:buChar char="●"/>
            </a:pPr>
            <a:r>
              <a:rPr lang="en" sz="1400">
                <a:solidFill>
                  <a:schemeClr val="dk1"/>
                </a:solidFill>
              </a:rPr>
              <a:t>Develop automated insights</a:t>
            </a:r>
            <a:endParaRPr sz="1400">
              <a:solidFill>
                <a:schemeClr val="dk1"/>
              </a:solidFill>
            </a:endParaRPr>
          </a:p>
          <a:p>
            <a:pPr marL="457200" lvl="0" indent="-317500" algn="l" rtl="0">
              <a:spcBef>
                <a:spcPts val="0"/>
              </a:spcBef>
              <a:spcAft>
                <a:spcPts val="0"/>
              </a:spcAft>
              <a:buClr>
                <a:schemeClr val="dk1"/>
              </a:buClr>
              <a:buSzPts val="1400"/>
              <a:buChar char="●"/>
            </a:pPr>
            <a:r>
              <a:rPr lang="en" sz="1400">
                <a:solidFill>
                  <a:schemeClr val="dk1"/>
                </a:solidFill>
              </a:rPr>
              <a:t>Detect anomalies</a:t>
            </a:r>
            <a:endParaRPr sz="1400">
              <a:solidFill>
                <a:schemeClr val="dk1"/>
              </a:solidFill>
            </a:endParaRPr>
          </a:p>
          <a:p>
            <a:pPr marL="457200" lvl="0" indent="-317500" algn="l" rtl="0">
              <a:spcBef>
                <a:spcPts val="0"/>
              </a:spcBef>
              <a:spcAft>
                <a:spcPts val="0"/>
              </a:spcAft>
              <a:buClr>
                <a:schemeClr val="dk1"/>
              </a:buClr>
              <a:buSzPts val="1400"/>
              <a:buChar char="●"/>
            </a:pPr>
            <a:r>
              <a:rPr lang="en" sz="1400">
                <a:solidFill>
                  <a:schemeClr val="dk1"/>
                </a:solidFill>
              </a:rPr>
              <a:t>Generate predictive models</a:t>
            </a:r>
            <a:endParaRPr sz="1400">
              <a:solidFill>
                <a:schemeClr val="dk1"/>
              </a:solidFill>
            </a:endParaRPr>
          </a:p>
          <a:p>
            <a:pPr marL="457200" lvl="0" indent="-317500" algn="l" rtl="0">
              <a:spcBef>
                <a:spcPts val="0"/>
              </a:spcBef>
              <a:spcAft>
                <a:spcPts val="0"/>
              </a:spcAft>
              <a:buClr>
                <a:schemeClr val="dk1"/>
              </a:buClr>
              <a:buSzPts val="1400"/>
              <a:buChar char="●"/>
            </a:pPr>
            <a:r>
              <a:rPr lang="en" sz="1400">
                <a:solidFill>
                  <a:schemeClr val="dk1"/>
                </a:solidFill>
              </a:rPr>
              <a:t>Better visualize trends to aid in campaign decision making</a:t>
            </a:r>
            <a:endParaRPr sz="1400">
              <a:solidFill>
                <a:schemeClr val="dk1"/>
              </a:solidFill>
            </a:endParaRPr>
          </a:p>
          <a:p>
            <a:pPr marL="0" lvl="0" indent="0" algn="l" rtl="0">
              <a:spcBef>
                <a:spcPts val="0"/>
              </a:spcBef>
              <a:spcAft>
                <a:spcPts val="0"/>
              </a:spcAft>
              <a:buClr>
                <a:schemeClr val="dk1"/>
              </a:buClr>
              <a:buSzPts val="1100"/>
              <a:buFont typeface="Arial"/>
              <a:buNone/>
            </a:pPr>
            <a:endParaRPr sz="1400">
              <a:solidFill>
                <a:schemeClr val="dk1"/>
              </a:solidFill>
            </a:endParaRPr>
          </a:p>
          <a:p>
            <a:pPr marL="0" lvl="0" indent="0" algn="l" rtl="0">
              <a:spcBef>
                <a:spcPts val="0"/>
              </a:spcBef>
              <a:spcAft>
                <a:spcPts val="0"/>
              </a:spcAft>
              <a:buNone/>
            </a:pPr>
            <a:r>
              <a:rPr lang="en" sz="1400" b="1">
                <a:solidFill>
                  <a:schemeClr val="dk1"/>
                </a:solidFill>
              </a:rPr>
              <a:t>TAKEAWAY: </a:t>
            </a:r>
            <a:r>
              <a:rPr lang="en" sz="1400">
                <a:solidFill>
                  <a:schemeClr val="dk1"/>
                </a:solidFill>
              </a:rPr>
              <a:t>GA4 should provide users with a more authentic and accurate reporting view moving forward</a:t>
            </a:r>
            <a:endParaRPr sz="140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21f80b1488a_0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 name="Google Shape;108;g21f80b1488a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a:t>GA4 also helps protect marketers and their metrics from spammers and bots</a:t>
            </a:r>
            <a:endParaRPr sz="1400"/>
          </a:p>
          <a:p>
            <a:pPr marL="0" lvl="0" indent="0" algn="l" rtl="0">
              <a:spcBef>
                <a:spcPts val="0"/>
              </a:spcBef>
              <a:spcAft>
                <a:spcPts val="0"/>
              </a:spcAft>
              <a:buNone/>
            </a:pPr>
            <a:endParaRPr sz="1400"/>
          </a:p>
          <a:p>
            <a:pPr marL="0" lvl="0" indent="0" algn="l" rtl="0">
              <a:spcBef>
                <a:spcPts val="0"/>
              </a:spcBef>
              <a:spcAft>
                <a:spcPts val="0"/>
              </a:spcAft>
              <a:buNone/>
            </a:pPr>
            <a:r>
              <a:rPr lang="en" sz="1400"/>
              <a:t>Previously these could send “fake” data to Google to inflate numbers and deliver inaccurate results</a:t>
            </a:r>
            <a:endParaRPr sz="1400"/>
          </a:p>
          <a:p>
            <a:pPr marL="0" lvl="0" indent="0" algn="l" rtl="0">
              <a:spcBef>
                <a:spcPts val="0"/>
              </a:spcBef>
              <a:spcAft>
                <a:spcPts val="0"/>
              </a:spcAft>
              <a:buNone/>
            </a:pPr>
            <a:endParaRPr sz="1400"/>
          </a:p>
          <a:p>
            <a:pPr marL="0" lvl="0" indent="0" algn="l" rtl="0">
              <a:spcBef>
                <a:spcPts val="0"/>
              </a:spcBef>
              <a:spcAft>
                <a:spcPts val="0"/>
              </a:spcAft>
              <a:buNone/>
            </a:pPr>
            <a:r>
              <a:rPr lang="en" sz="1400"/>
              <a:t>Now, all hits are funneled through a secret key that transmits to your GA4 property</a:t>
            </a:r>
            <a:endParaRPr sz="1400"/>
          </a:p>
          <a:p>
            <a:pPr marL="0" lvl="0" indent="0" algn="l" rtl="0">
              <a:spcBef>
                <a:spcPts val="0"/>
              </a:spcBef>
              <a:spcAft>
                <a:spcPts val="0"/>
              </a:spcAft>
              <a:buNone/>
            </a:pPr>
            <a:endParaRPr sz="1400"/>
          </a:p>
          <a:p>
            <a:pPr marL="0" lvl="0" indent="0" algn="l" rtl="0">
              <a:spcBef>
                <a:spcPts val="0"/>
              </a:spcBef>
              <a:spcAft>
                <a:spcPts val="0"/>
              </a:spcAft>
              <a:buNone/>
            </a:pPr>
            <a:r>
              <a:rPr lang="en" sz="1400" b="1"/>
              <a:t>TAKEAWAY:</a:t>
            </a:r>
            <a:r>
              <a:rPr lang="en" sz="1400"/>
              <a:t> Another way GA4 is providing more accurate user data</a:t>
            </a:r>
            <a:endParaRPr sz="14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13.jp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40.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42.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4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3.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4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44.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45.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notesSlide" Target="../notesSlides/notesSlide45.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46.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notesSlide" Target="../notesSlides/notesSlide46.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4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7.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4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8.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8.gif"/></Relationships>
</file>

<file path=ppt/slides/_rels/slide5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31.gif"/><Relationship Id="rId2" Type="http://schemas.openxmlformats.org/officeDocument/2006/relationships/notesSlide" Target="../notesSlides/notesSlide51.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5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notesSlide" Target="../notesSlides/notesSlide53.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5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notesSlide" Target="../notesSlides/notesSlide55.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5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6.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5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7.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5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notesSlide" Target="../notesSlides/notesSlide59.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5.png"/></Relationships>
</file>

<file path=ppt/slides/_rels/slide6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1.xml"/><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6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2.xml"/><Relationship Id="rId1" Type="http://schemas.openxmlformats.org/officeDocument/2006/relationships/slideLayout" Target="../slideLayouts/slideLayout1.xml"/><Relationship Id="rId4" Type="http://schemas.openxmlformats.org/officeDocument/2006/relationships/image" Target="../media/image38.png"/></Relationships>
</file>

<file path=ppt/slides/_rels/slide6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3.xml"/><Relationship Id="rId1" Type="http://schemas.openxmlformats.org/officeDocument/2006/relationships/slideLayout" Target="../slideLayouts/slideLayout1.xml"/><Relationship Id="rId4" Type="http://schemas.openxmlformats.org/officeDocument/2006/relationships/image" Target="../media/image39.png"/></Relationships>
</file>

<file path=ppt/slides/_rels/slide6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4.xml"/><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6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5.xml"/><Relationship Id="rId1" Type="http://schemas.openxmlformats.org/officeDocument/2006/relationships/slideLayout" Target="../slideLayouts/slideLayout1.xml"/><Relationship Id="rId5" Type="http://schemas.openxmlformats.org/officeDocument/2006/relationships/image" Target="../media/image42.png"/><Relationship Id="rId4" Type="http://schemas.openxmlformats.org/officeDocument/2006/relationships/image" Target="../media/image41.png"/></Relationships>
</file>

<file path=ppt/slides/_rels/slide6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7.xml"/><Relationship Id="rId1" Type="http://schemas.openxmlformats.org/officeDocument/2006/relationships/slideLayout" Target="../slideLayouts/slideLayout1.xml"/><Relationship Id="rId4" Type="http://schemas.openxmlformats.org/officeDocument/2006/relationships/image" Target="../media/image43.png"/></Relationships>
</file>

<file path=ppt/slides/_rels/slide6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hyperlink" Target="https://skillshop.exceedlms.com/student/catalog/list?category_ids=6431-google-analytics-4" TargetMode="External"/><Relationship Id="rId2" Type="http://schemas.openxmlformats.org/officeDocument/2006/relationships/notesSlide" Target="../notesSlides/notesSlide69.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hyperlink" Target="https://www.tempest.im/blog/google-analytics-4-tips/" TargetMode="External"/><Relationship Id="rId4" Type="http://schemas.openxmlformats.org/officeDocument/2006/relationships/hyperlink" Target="https://support.google.com/analytics/answer/11986666"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70.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image" Target="../media/image6.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439ED7"/>
        </a:solidFill>
        <a:effectLst/>
      </p:bgPr>
    </p:bg>
    <p:spTree>
      <p:nvGrpSpPr>
        <p:cNvPr id="1" name="Shape 53"/>
        <p:cNvGrpSpPr/>
        <p:nvPr/>
      </p:nvGrpSpPr>
      <p:grpSpPr>
        <a:xfrm>
          <a:off x="0" y="0"/>
          <a:ext cx="0" cy="0"/>
          <a:chOff x="0" y="0"/>
          <a:chExt cx="0" cy="0"/>
        </a:xfrm>
      </p:grpSpPr>
      <p:sp>
        <p:nvSpPr>
          <p:cNvPr id="54" name="Google Shape;54;p13"/>
          <p:cNvSpPr txBox="1"/>
          <p:nvPr/>
        </p:nvSpPr>
        <p:spPr>
          <a:xfrm>
            <a:off x="691650" y="2281500"/>
            <a:ext cx="6143700" cy="1523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4350" b="1">
                <a:solidFill>
                  <a:srgbClr val="FFFFFF"/>
                </a:solidFill>
                <a:latin typeface="Lexend"/>
                <a:ea typeface="Lexend"/>
                <a:cs typeface="Lexend"/>
                <a:sym typeface="Lexend"/>
              </a:rPr>
              <a:t>Introduction to Google Analytics 4</a:t>
            </a:r>
            <a:endParaRPr sz="1900" b="1">
              <a:solidFill>
                <a:srgbClr val="FFFFFF"/>
              </a:solidFill>
              <a:latin typeface="Lexend"/>
              <a:ea typeface="Lexend"/>
              <a:cs typeface="Lexend"/>
              <a:sym typeface="Lexend"/>
            </a:endParaRPr>
          </a:p>
        </p:txBody>
      </p:sp>
      <p:sp>
        <p:nvSpPr>
          <p:cNvPr id="55" name="Google Shape;55;p13"/>
          <p:cNvSpPr txBox="1"/>
          <p:nvPr/>
        </p:nvSpPr>
        <p:spPr>
          <a:xfrm>
            <a:off x="752525" y="3897650"/>
            <a:ext cx="6459900" cy="423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rgbClr val="000000"/>
              </a:buClr>
              <a:buSzPts val="1100"/>
              <a:buFont typeface="Arial"/>
              <a:buNone/>
            </a:pPr>
            <a:r>
              <a:rPr lang="en" sz="1550" b="1">
                <a:solidFill>
                  <a:srgbClr val="16394D"/>
                </a:solidFill>
                <a:latin typeface="Lexend"/>
                <a:ea typeface="Lexend"/>
                <a:cs typeface="Lexend"/>
                <a:sym typeface="Lexend"/>
              </a:rPr>
              <a:t>KYLE HUFF  |  DIRECTOR, GROWTH MARKETING, TEMPEST</a:t>
            </a:r>
            <a:endParaRPr sz="1850" b="1">
              <a:solidFill>
                <a:srgbClr val="16394D"/>
              </a:solidFill>
              <a:latin typeface="Open Sans"/>
              <a:ea typeface="Open Sans"/>
              <a:cs typeface="Open Sans"/>
              <a:sym typeface="Open Sans"/>
            </a:endParaRPr>
          </a:p>
        </p:txBody>
      </p:sp>
      <p:pic>
        <p:nvPicPr>
          <p:cNvPr id="56" name="Google Shape;56;p13"/>
          <p:cNvPicPr preferRelativeResize="0"/>
          <p:nvPr/>
        </p:nvPicPr>
        <p:blipFill rotWithShape="1">
          <a:blip r:embed="rId3">
            <a:alphaModFix/>
          </a:blip>
          <a:srcRect/>
          <a:stretch/>
        </p:blipFill>
        <p:spPr>
          <a:xfrm>
            <a:off x="4186788" y="51675"/>
            <a:ext cx="770425" cy="770400"/>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6"/>
        <p:cNvGrpSpPr/>
        <p:nvPr/>
      </p:nvGrpSpPr>
      <p:grpSpPr>
        <a:xfrm>
          <a:off x="0" y="0"/>
          <a:ext cx="0" cy="0"/>
          <a:chOff x="0" y="0"/>
          <a:chExt cx="0" cy="0"/>
        </a:xfrm>
      </p:grpSpPr>
      <p:sp>
        <p:nvSpPr>
          <p:cNvPr id="117" name="Google Shape;117;p22"/>
          <p:cNvSpPr txBox="1"/>
          <p:nvPr/>
        </p:nvSpPr>
        <p:spPr>
          <a:xfrm>
            <a:off x="1129225" y="2221650"/>
            <a:ext cx="6877200" cy="7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3350" b="1">
                <a:solidFill>
                  <a:srgbClr val="16394D"/>
                </a:solidFill>
                <a:latin typeface="Lexend"/>
                <a:ea typeface="Lexend"/>
                <a:cs typeface="Lexend"/>
                <a:sym typeface="Lexend"/>
              </a:rPr>
              <a:t>What’s the big deal?</a:t>
            </a:r>
            <a:endParaRPr sz="3350" b="1">
              <a:solidFill>
                <a:srgbClr val="16394D"/>
              </a:solidFill>
              <a:latin typeface="Lexend"/>
              <a:ea typeface="Lexend"/>
              <a:cs typeface="Lexend"/>
              <a:sym typeface="Lexend"/>
            </a:endParaRPr>
          </a:p>
        </p:txBody>
      </p:sp>
      <p:pic>
        <p:nvPicPr>
          <p:cNvPr id="118" name="Google Shape;118;p22"/>
          <p:cNvPicPr preferRelativeResize="0"/>
          <p:nvPr/>
        </p:nvPicPr>
        <p:blipFill rotWithShape="1">
          <a:blip r:embed="rId3">
            <a:alphaModFix/>
          </a:blip>
          <a:srcRect/>
          <a:stretch/>
        </p:blipFill>
        <p:spPr>
          <a:xfrm>
            <a:off x="4186788" y="51675"/>
            <a:ext cx="770425" cy="770400"/>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p23"/>
          <p:cNvSpPr txBox="1"/>
          <p:nvPr/>
        </p:nvSpPr>
        <p:spPr>
          <a:xfrm>
            <a:off x="794700" y="1286538"/>
            <a:ext cx="3693900" cy="2578200"/>
          </a:xfrm>
          <a:prstGeom prst="rect">
            <a:avLst/>
          </a:prstGeom>
          <a:noFill/>
          <a:ln>
            <a:noFill/>
          </a:ln>
        </p:spPr>
        <p:txBody>
          <a:bodyPr spcFirstLastPara="1" wrap="square" lIns="91425" tIns="91425" rIns="91425" bIns="91425" anchor="t" anchorCtr="0">
            <a:spAutoFit/>
          </a:bodyPr>
          <a:lstStyle/>
          <a:p>
            <a:pPr marL="0" lvl="0" indent="0" algn="l" rtl="0">
              <a:lnSpc>
                <a:spcPct val="150000"/>
              </a:lnSpc>
              <a:spcBef>
                <a:spcPts val="0"/>
              </a:spcBef>
              <a:spcAft>
                <a:spcPts val="0"/>
              </a:spcAft>
              <a:buNone/>
            </a:pPr>
            <a:r>
              <a:rPr lang="en" sz="1550" b="1">
                <a:solidFill>
                  <a:srgbClr val="16394D"/>
                </a:solidFill>
                <a:latin typeface="Lexend"/>
                <a:ea typeface="Lexend"/>
                <a:cs typeface="Lexend"/>
                <a:sym typeface="Lexend"/>
              </a:rPr>
              <a:t>What’s the big deal?</a:t>
            </a:r>
            <a:endParaRPr sz="1550" b="1">
              <a:solidFill>
                <a:srgbClr val="16394D"/>
              </a:solidFill>
              <a:latin typeface="Lexend"/>
              <a:ea typeface="Lexend"/>
              <a:cs typeface="Lexend"/>
              <a:sym typeface="Lexend"/>
            </a:endParaRPr>
          </a:p>
          <a:p>
            <a:pPr marL="457200" lvl="0" indent="-301625" algn="l" rtl="0">
              <a:lnSpc>
                <a:spcPct val="150000"/>
              </a:lnSpc>
              <a:spcBef>
                <a:spcPts val="0"/>
              </a:spcBef>
              <a:spcAft>
                <a:spcPts val="0"/>
              </a:spcAft>
              <a:buClr>
                <a:srgbClr val="16394D"/>
              </a:buClr>
              <a:buSzPts val="1150"/>
              <a:buFont typeface="Lexend Light"/>
              <a:buChar char="●"/>
            </a:pPr>
            <a:r>
              <a:rPr lang="en" sz="1150">
                <a:solidFill>
                  <a:srgbClr val="16394D"/>
                </a:solidFill>
                <a:latin typeface="Lexend Light"/>
                <a:ea typeface="Lexend Light"/>
                <a:cs typeface="Lexend Light"/>
                <a:sym typeface="Lexend Light"/>
              </a:rPr>
              <a:t>Universal Analytics will become “extinct” and </a:t>
            </a:r>
            <a:r>
              <a:rPr lang="en" sz="1150">
                <a:solidFill>
                  <a:srgbClr val="16394D"/>
                </a:solidFill>
                <a:latin typeface="Lexend"/>
                <a:ea typeface="Lexend"/>
                <a:cs typeface="Lexend"/>
                <a:sym typeface="Lexend"/>
              </a:rPr>
              <a:t>stop reporting on July 1, 2023</a:t>
            </a:r>
            <a:endParaRPr sz="1150">
              <a:solidFill>
                <a:srgbClr val="16394D"/>
              </a:solidFill>
              <a:latin typeface="Lexend"/>
              <a:ea typeface="Lexend"/>
              <a:cs typeface="Lexend"/>
              <a:sym typeface="Lexend"/>
            </a:endParaRPr>
          </a:p>
          <a:p>
            <a:pPr marL="457200" lvl="0" indent="-301625" algn="l" rtl="0">
              <a:lnSpc>
                <a:spcPct val="150000"/>
              </a:lnSpc>
              <a:spcBef>
                <a:spcPts val="0"/>
              </a:spcBef>
              <a:spcAft>
                <a:spcPts val="0"/>
              </a:spcAft>
              <a:buClr>
                <a:srgbClr val="16394D"/>
              </a:buClr>
              <a:buSzPts val="1150"/>
              <a:buFont typeface="Lexend Light"/>
              <a:buChar char="●"/>
            </a:pPr>
            <a:r>
              <a:rPr lang="en" sz="1150">
                <a:solidFill>
                  <a:srgbClr val="16394D"/>
                </a:solidFill>
                <a:latin typeface="Lexend Light"/>
                <a:ea typeface="Lexend Light"/>
                <a:cs typeface="Lexend Light"/>
                <a:sym typeface="Lexend Light"/>
              </a:rPr>
              <a:t>Unprepared users will be confronted with </a:t>
            </a:r>
            <a:r>
              <a:rPr lang="en" sz="1150">
                <a:solidFill>
                  <a:srgbClr val="16394D"/>
                </a:solidFill>
                <a:latin typeface="Lexend"/>
                <a:ea typeface="Lexend"/>
                <a:cs typeface="Lexend"/>
                <a:sym typeface="Lexend"/>
              </a:rPr>
              <a:t>new data models</a:t>
            </a:r>
            <a:r>
              <a:rPr lang="en" sz="1150">
                <a:solidFill>
                  <a:srgbClr val="16394D"/>
                </a:solidFill>
                <a:latin typeface="Lexend Light"/>
                <a:ea typeface="Lexend Light"/>
                <a:cs typeface="Lexend Light"/>
                <a:sym typeface="Lexend Light"/>
              </a:rPr>
              <a:t> in Google Analytics 4 and may not understand the metrics</a:t>
            </a:r>
            <a:endParaRPr sz="1150">
              <a:solidFill>
                <a:srgbClr val="16394D"/>
              </a:solidFill>
              <a:latin typeface="Lexend Light"/>
              <a:ea typeface="Lexend Light"/>
              <a:cs typeface="Lexend Light"/>
              <a:sym typeface="Lexend Light"/>
            </a:endParaRPr>
          </a:p>
          <a:p>
            <a:pPr marL="457200" lvl="0" indent="-301625" algn="l" rtl="0">
              <a:lnSpc>
                <a:spcPct val="150000"/>
              </a:lnSpc>
              <a:spcBef>
                <a:spcPts val="0"/>
              </a:spcBef>
              <a:spcAft>
                <a:spcPts val="0"/>
              </a:spcAft>
              <a:buClr>
                <a:srgbClr val="16394D"/>
              </a:buClr>
              <a:buSzPts val="1150"/>
              <a:buFont typeface="Lexend Light"/>
              <a:buChar char="●"/>
            </a:pPr>
            <a:r>
              <a:rPr lang="en" sz="1150">
                <a:solidFill>
                  <a:srgbClr val="16394D"/>
                </a:solidFill>
                <a:latin typeface="Lexend Light"/>
                <a:ea typeface="Lexend Light"/>
                <a:cs typeface="Lexend Light"/>
                <a:sym typeface="Lexend Light"/>
              </a:rPr>
              <a:t>Additional data streams may not be configured properly, </a:t>
            </a:r>
            <a:r>
              <a:rPr lang="en" sz="1150">
                <a:solidFill>
                  <a:srgbClr val="16394D"/>
                </a:solidFill>
                <a:latin typeface="Lexend"/>
                <a:ea typeface="Lexend"/>
                <a:cs typeface="Lexend"/>
                <a:sym typeface="Lexend"/>
              </a:rPr>
              <a:t>disrupting the ability to report on top KPIs</a:t>
            </a:r>
            <a:endParaRPr sz="1100">
              <a:solidFill>
                <a:srgbClr val="16394D"/>
              </a:solidFill>
              <a:latin typeface="Open Sans"/>
              <a:ea typeface="Open Sans"/>
              <a:cs typeface="Open Sans"/>
              <a:sym typeface="Open Sans"/>
            </a:endParaRPr>
          </a:p>
        </p:txBody>
      </p:sp>
      <p:pic>
        <p:nvPicPr>
          <p:cNvPr id="124" name="Google Shape;124;p23"/>
          <p:cNvPicPr preferRelativeResize="0"/>
          <p:nvPr/>
        </p:nvPicPr>
        <p:blipFill rotWithShape="1">
          <a:blip r:embed="rId3">
            <a:alphaModFix/>
          </a:blip>
          <a:srcRect l="39871"/>
          <a:stretch/>
        </p:blipFill>
        <p:spPr>
          <a:xfrm>
            <a:off x="4786149" y="1182625"/>
            <a:ext cx="3458376" cy="3229574"/>
          </a:xfrm>
          <a:prstGeom prst="rect">
            <a:avLst/>
          </a:prstGeom>
          <a:noFill/>
          <a:ln>
            <a:noFill/>
          </a:ln>
        </p:spPr>
      </p:pic>
      <p:pic>
        <p:nvPicPr>
          <p:cNvPr id="125" name="Google Shape;125;p23"/>
          <p:cNvPicPr preferRelativeResize="0"/>
          <p:nvPr/>
        </p:nvPicPr>
        <p:blipFill rotWithShape="1">
          <a:blip r:embed="rId4">
            <a:alphaModFix/>
          </a:blip>
          <a:srcRect l="15045"/>
          <a:stretch/>
        </p:blipFill>
        <p:spPr>
          <a:xfrm>
            <a:off x="4786150" y="1182625"/>
            <a:ext cx="3458376" cy="3229576"/>
          </a:xfrm>
          <a:prstGeom prst="rect">
            <a:avLst/>
          </a:prstGeom>
          <a:noFill/>
          <a:ln>
            <a:noFill/>
          </a:ln>
        </p:spPr>
      </p:pic>
      <p:pic>
        <p:nvPicPr>
          <p:cNvPr id="126" name="Google Shape;126;p23"/>
          <p:cNvPicPr preferRelativeResize="0"/>
          <p:nvPr/>
        </p:nvPicPr>
        <p:blipFill rotWithShape="1">
          <a:blip r:embed="rId5">
            <a:alphaModFix/>
          </a:blip>
          <a:srcRect/>
          <a:stretch/>
        </p:blipFill>
        <p:spPr>
          <a:xfrm>
            <a:off x="4186788" y="51675"/>
            <a:ext cx="770425" cy="770400"/>
          </a:xfrm>
          <a:prstGeom prst="rect">
            <a:avLst/>
          </a:prstGeom>
          <a:noFill/>
          <a:ln>
            <a:noFill/>
          </a:ln>
          <a:effectLst>
            <a:outerShdw blurRad="57150" dist="19050" dir="5400000" algn="bl" rotWithShape="0">
              <a:srgbClr val="000000">
                <a:alpha val="50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3">
                                            <p:txEl>
                                              <p:pRg st="0" end="0"/>
                                            </p:txEl>
                                          </p:spTgt>
                                        </p:tgtEl>
                                        <p:attrNameLst>
                                          <p:attrName>style.visibility</p:attrName>
                                        </p:attrNameLst>
                                      </p:cBhvr>
                                      <p:to>
                                        <p:strVal val="visible"/>
                                      </p:to>
                                    </p:set>
                                    <p:animEffect transition="in" filter="fade">
                                      <p:cBhvr>
                                        <p:cTn id="7" dur="1000"/>
                                        <p:tgtEl>
                                          <p:spTgt spid="12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3">
                                            <p:txEl>
                                              <p:pRg st="1" end="1"/>
                                            </p:txEl>
                                          </p:spTgt>
                                        </p:tgtEl>
                                        <p:attrNameLst>
                                          <p:attrName>style.visibility</p:attrName>
                                        </p:attrNameLst>
                                      </p:cBhvr>
                                      <p:to>
                                        <p:strVal val="visible"/>
                                      </p:to>
                                    </p:set>
                                    <p:animEffect transition="in" filter="fade">
                                      <p:cBhvr>
                                        <p:cTn id="12" dur="1000"/>
                                        <p:tgtEl>
                                          <p:spTgt spid="12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3">
                                            <p:txEl>
                                              <p:pRg st="2" end="2"/>
                                            </p:txEl>
                                          </p:spTgt>
                                        </p:tgtEl>
                                        <p:attrNameLst>
                                          <p:attrName>style.visibility</p:attrName>
                                        </p:attrNameLst>
                                      </p:cBhvr>
                                      <p:to>
                                        <p:strVal val="visible"/>
                                      </p:to>
                                    </p:set>
                                    <p:animEffect transition="in" filter="fade">
                                      <p:cBhvr>
                                        <p:cTn id="17" dur="1000"/>
                                        <p:tgtEl>
                                          <p:spTgt spid="12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3">
                                            <p:txEl>
                                              <p:pRg st="3" end="3"/>
                                            </p:txEl>
                                          </p:spTgt>
                                        </p:tgtEl>
                                        <p:attrNameLst>
                                          <p:attrName>style.visibility</p:attrName>
                                        </p:attrNameLst>
                                      </p:cBhvr>
                                      <p:to>
                                        <p:strVal val="visible"/>
                                      </p:to>
                                    </p:set>
                                    <p:animEffect transition="in" filter="fade">
                                      <p:cBhvr>
                                        <p:cTn id="22" dur="1000"/>
                                        <p:tgtEl>
                                          <p:spTgt spid="12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3">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3">
                                            <p:txEl>
                                              <p:pRg st="1" end="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23">
                                            <p:txEl>
                                              <p:pRg st="2" end="2"/>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2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0"/>
        <p:cNvGrpSpPr/>
        <p:nvPr/>
      </p:nvGrpSpPr>
      <p:grpSpPr>
        <a:xfrm>
          <a:off x="0" y="0"/>
          <a:ext cx="0" cy="0"/>
          <a:chOff x="0" y="0"/>
          <a:chExt cx="0" cy="0"/>
        </a:xfrm>
      </p:grpSpPr>
      <p:sp>
        <p:nvSpPr>
          <p:cNvPr id="131" name="Google Shape;131;p24"/>
          <p:cNvSpPr txBox="1"/>
          <p:nvPr/>
        </p:nvSpPr>
        <p:spPr>
          <a:xfrm>
            <a:off x="1129225" y="1963800"/>
            <a:ext cx="6877200" cy="1215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3350" b="1">
                <a:solidFill>
                  <a:srgbClr val="16394D"/>
                </a:solidFill>
                <a:latin typeface="Lexend"/>
                <a:ea typeface="Lexend"/>
                <a:cs typeface="Lexend"/>
                <a:sym typeface="Lexend"/>
              </a:rPr>
              <a:t>Preparing for</a:t>
            </a:r>
            <a:endParaRPr sz="3350" b="1">
              <a:solidFill>
                <a:srgbClr val="16394D"/>
              </a:solidFill>
              <a:latin typeface="Lexend"/>
              <a:ea typeface="Lexend"/>
              <a:cs typeface="Lexend"/>
              <a:sym typeface="Lexend"/>
            </a:endParaRPr>
          </a:p>
          <a:p>
            <a:pPr marL="0" lvl="0" indent="0" algn="ctr" rtl="0">
              <a:spcBef>
                <a:spcPts val="0"/>
              </a:spcBef>
              <a:spcAft>
                <a:spcPts val="0"/>
              </a:spcAft>
              <a:buNone/>
            </a:pPr>
            <a:r>
              <a:rPr lang="en" sz="3350" b="1">
                <a:solidFill>
                  <a:srgbClr val="16394D"/>
                </a:solidFill>
                <a:latin typeface="Lexend"/>
                <a:ea typeface="Lexend"/>
                <a:cs typeface="Lexend"/>
                <a:sym typeface="Lexend"/>
              </a:rPr>
              <a:t>Google Analytics 4</a:t>
            </a:r>
            <a:endParaRPr sz="3350" b="1">
              <a:solidFill>
                <a:srgbClr val="16394D"/>
              </a:solidFill>
              <a:latin typeface="Lexend"/>
              <a:ea typeface="Lexend"/>
              <a:cs typeface="Lexend"/>
              <a:sym typeface="Lexend"/>
            </a:endParaRPr>
          </a:p>
        </p:txBody>
      </p:sp>
      <p:pic>
        <p:nvPicPr>
          <p:cNvPr id="132" name="Google Shape;132;p24"/>
          <p:cNvPicPr preferRelativeResize="0"/>
          <p:nvPr/>
        </p:nvPicPr>
        <p:blipFill rotWithShape="1">
          <a:blip r:embed="rId3">
            <a:alphaModFix/>
          </a:blip>
          <a:srcRect/>
          <a:stretch/>
        </p:blipFill>
        <p:spPr>
          <a:xfrm>
            <a:off x="4186788" y="51675"/>
            <a:ext cx="770425" cy="770400"/>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p25"/>
          <p:cNvSpPr txBox="1"/>
          <p:nvPr/>
        </p:nvSpPr>
        <p:spPr>
          <a:xfrm>
            <a:off x="794700" y="1054488"/>
            <a:ext cx="3693900" cy="2694300"/>
          </a:xfrm>
          <a:prstGeom prst="rect">
            <a:avLst/>
          </a:prstGeom>
          <a:noFill/>
          <a:ln>
            <a:noFill/>
          </a:ln>
        </p:spPr>
        <p:txBody>
          <a:bodyPr spcFirstLastPara="1" wrap="square" lIns="91425" tIns="91425" rIns="91425" bIns="91425" anchor="t" anchorCtr="0">
            <a:spAutoFit/>
          </a:bodyPr>
          <a:lstStyle/>
          <a:p>
            <a:pPr marL="0" lvl="0" indent="0" algn="l" rtl="0">
              <a:lnSpc>
                <a:spcPct val="150000"/>
              </a:lnSpc>
              <a:spcBef>
                <a:spcPts val="0"/>
              </a:spcBef>
              <a:spcAft>
                <a:spcPts val="0"/>
              </a:spcAft>
              <a:buNone/>
            </a:pPr>
            <a:r>
              <a:rPr lang="en" sz="1550" b="1">
                <a:solidFill>
                  <a:srgbClr val="16394D"/>
                </a:solidFill>
                <a:latin typeface="Lexend"/>
                <a:ea typeface="Lexend"/>
                <a:cs typeface="Lexend"/>
                <a:sym typeface="Lexend"/>
              </a:rPr>
              <a:t>Preparing for GA4</a:t>
            </a:r>
            <a:endParaRPr sz="1550" b="1">
              <a:solidFill>
                <a:srgbClr val="16394D"/>
              </a:solidFill>
              <a:latin typeface="Lexend"/>
              <a:ea typeface="Lexend"/>
              <a:cs typeface="Lexend"/>
              <a:sym typeface="Lexend"/>
            </a:endParaRPr>
          </a:p>
          <a:p>
            <a:pPr marL="0" lvl="0" indent="0" algn="l" rtl="0">
              <a:lnSpc>
                <a:spcPct val="115000"/>
              </a:lnSpc>
              <a:spcBef>
                <a:spcPts val="0"/>
              </a:spcBef>
              <a:spcAft>
                <a:spcPts val="0"/>
              </a:spcAft>
              <a:buNone/>
            </a:pPr>
            <a:r>
              <a:rPr lang="en" sz="1150" b="1">
                <a:solidFill>
                  <a:srgbClr val="439ED7"/>
                </a:solidFill>
                <a:latin typeface="Lexend"/>
                <a:ea typeface="Lexend"/>
                <a:cs typeface="Lexend"/>
                <a:sym typeface="Lexend"/>
              </a:rPr>
              <a:t>OUR PLAN</a:t>
            </a:r>
            <a:r>
              <a:rPr lang="en" sz="1350" b="1">
                <a:solidFill>
                  <a:srgbClr val="0B2645"/>
                </a:solidFill>
                <a:latin typeface="Open Sans"/>
                <a:ea typeface="Open Sans"/>
                <a:cs typeface="Open Sans"/>
                <a:sym typeface="Open Sans"/>
              </a:rPr>
              <a:t/>
            </a:r>
            <a:br>
              <a:rPr lang="en" sz="1350" b="1">
                <a:solidFill>
                  <a:srgbClr val="0B2645"/>
                </a:solidFill>
                <a:latin typeface="Open Sans"/>
                <a:ea typeface="Open Sans"/>
                <a:cs typeface="Open Sans"/>
                <a:sym typeface="Open Sans"/>
              </a:rPr>
            </a:br>
            <a:endParaRPr sz="1050">
              <a:solidFill>
                <a:srgbClr val="434343"/>
              </a:solidFill>
              <a:latin typeface="Open Sans"/>
              <a:ea typeface="Open Sans"/>
              <a:cs typeface="Open Sans"/>
              <a:sym typeface="Open Sans"/>
            </a:endParaRPr>
          </a:p>
          <a:p>
            <a:pPr marL="457200" lvl="0" indent="-301625" algn="l" rtl="0">
              <a:lnSpc>
                <a:spcPct val="150000"/>
              </a:lnSpc>
              <a:spcBef>
                <a:spcPts val="0"/>
              </a:spcBef>
              <a:spcAft>
                <a:spcPts val="0"/>
              </a:spcAft>
              <a:buClr>
                <a:srgbClr val="16394D"/>
              </a:buClr>
              <a:buSzPts val="1150"/>
              <a:buFont typeface="Lexend"/>
              <a:buAutoNum type="arabicPeriod"/>
            </a:pPr>
            <a:r>
              <a:rPr lang="en" sz="1150" b="1">
                <a:solidFill>
                  <a:srgbClr val="16394D"/>
                </a:solidFill>
                <a:latin typeface="Lexend"/>
                <a:ea typeface="Lexend"/>
                <a:cs typeface="Lexend"/>
                <a:sym typeface="Lexend"/>
              </a:rPr>
              <a:t>Install Google Analytics 4</a:t>
            </a:r>
            <a:endParaRPr sz="1150" b="1">
              <a:solidFill>
                <a:srgbClr val="16394D"/>
              </a:solidFill>
              <a:latin typeface="Lexend"/>
              <a:ea typeface="Lexend"/>
              <a:cs typeface="Lexend"/>
              <a:sym typeface="Lexend"/>
            </a:endParaRPr>
          </a:p>
          <a:p>
            <a:pPr marL="457200" lvl="0" indent="-301625" algn="l" rtl="0">
              <a:lnSpc>
                <a:spcPct val="150000"/>
              </a:lnSpc>
              <a:spcBef>
                <a:spcPts val="0"/>
              </a:spcBef>
              <a:spcAft>
                <a:spcPts val="0"/>
              </a:spcAft>
              <a:buClr>
                <a:srgbClr val="16394D"/>
              </a:buClr>
              <a:buSzPts val="1150"/>
              <a:buFont typeface="Lexend Light"/>
              <a:buAutoNum type="arabicPeriod"/>
            </a:pPr>
            <a:r>
              <a:rPr lang="en" sz="1150">
                <a:solidFill>
                  <a:srgbClr val="16394D"/>
                </a:solidFill>
                <a:latin typeface="Lexend Light"/>
                <a:ea typeface="Lexend Light"/>
                <a:cs typeface="Lexend Light"/>
                <a:sym typeface="Lexend Light"/>
              </a:rPr>
              <a:t>Identify key reporting metrics </a:t>
            </a:r>
            <a:endParaRPr sz="1150">
              <a:solidFill>
                <a:srgbClr val="16394D"/>
              </a:solidFill>
              <a:latin typeface="Lexend Light"/>
              <a:ea typeface="Lexend Light"/>
              <a:cs typeface="Lexend Light"/>
              <a:sym typeface="Lexend Light"/>
            </a:endParaRPr>
          </a:p>
          <a:p>
            <a:pPr marL="457200" lvl="0" indent="-301625" algn="l" rtl="0">
              <a:lnSpc>
                <a:spcPct val="150000"/>
              </a:lnSpc>
              <a:spcBef>
                <a:spcPts val="0"/>
              </a:spcBef>
              <a:spcAft>
                <a:spcPts val="0"/>
              </a:spcAft>
              <a:buClr>
                <a:srgbClr val="16394D"/>
              </a:buClr>
              <a:buSzPts val="1150"/>
              <a:buFont typeface="Lexend Light"/>
              <a:buAutoNum type="arabicPeriod"/>
            </a:pPr>
            <a:r>
              <a:rPr lang="en" sz="1150">
                <a:solidFill>
                  <a:srgbClr val="16394D"/>
                </a:solidFill>
                <a:latin typeface="Lexend Light"/>
                <a:ea typeface="Lexend Light"/>
                <a:cs typeface="Lexend Light"/>
                <a:sym typeface="Lexend Light"/>
              </a:rPr>
              <a:t>Configure Google Analytics 4</a:t>
            </a:r>
            <a:endParaRPr sz="1150">
              <a:solidFill>
                <a:srgbClr val="16394D"/>
              </a:solidFill>
              <a:latin typeface="Lexend Light"/>
              <a:ea typeface="Lexend Light"/>
              <a:cs typeface="Lexend Light"/>
              <a:sym typeface="Lexend Light"/>
            </a:endParaRPr>
          </a:p>
          <a:p>
            <a:pPr marL="457200" lvl="0" indent="-301625" algn="l" rtl="0">
              <a:lnSpc>
                <a:spcPct val="150000"/>
              </a:lnSpc>
              <a:spcBef>
                <a:spcPts val="0"/>
              </a:spcBef>
              <a:spcAft>
                <a:spcPts val="0"/>
              </a:spcAft>
              <a:buClr>
                <a:srgbClr val="16394D"/>
              </a:buClr>
              <a:buSzPts val="1150"/>
              <a:buFont typeface="Lexend Light"/>
              <a:buAutoNum type="arabicPeriod"/>
            </a:pPr>
            <a:r>
              <a:rPr lang="en" sz="1150">
                <a:solidFill>
                  <a:srgbClr val="16394D"/>
                </a:solidFill>
                <a:latin typeface="Lexend Light"/>
                <a:ea typeface="Lexend Light"/>
                <a:cs typeface="Lexend Light"/>
                <a:sym typeface="Lexend Light"/>
              </a:rPr>
              <a:t>Education yourself, your team and your stakeholders</a:t>
            </a:r>
            <a:endParaRPr sz="1150">
              <a:solidFill>
                <a:srgbClr val="16394D"/>
              </a:solidFill>
              <a:latin typeface="Lexend Light"/>
              <a:ea typeface="Lexend Light"/>
              <a:cs typeface="Lexend Light"/>
              <a:sym typeface="Lexend Light"/>
            </a:endParaRPr>
          </a:p>
          <a:p>
            <a:pPr marL="457200" lvl="0" indent="0" algn="l" rtl="0">
              <a:lnSpc>
                <a:spcPct val="150000"/>
              </a:lnSpc>
              <a:spcBef>
                <a:spcPts val="0"/>
              </a:spcBef>
              <a:spcAft>
                <a:spcPts val="0"/>
              </a:spcAft>
              <a:buNone/>
            </a:pPr>
            <a:endParaRPr sz="1150">
              <a:solidFill>
                <a:srgbClr val="000000"/>
              </a:solidFill>
              <a:latin typeface="Open Sans"/>
              <a:ea typeface="Open Sans"/>
              <a:cs typeface="Open Sans"/>
              <a:sym typeface="Open Sans"/>
            </a:endParaRPr>
          </a:p>
          <a:p>
            <a:pPr marL="0" lvl="0" indent="0" algn="l" rtl="0">
              <a:spcBef>
                <a:spcPts val="0"/>
              </a:spcBef>
              <a:spcAft>
                <a:spcPts val="0"/>
              </a:spcAft>
              <a:buNone/>
            </a:pPr>
            <a:endParaRPr sz="1100">
              <a:latin typeface="Open Sans"/>
              <a:ea typeface="Open Sans"/>
              <a:cs typeface="Open Sans"/>
              <a:sym typeface="Open Sans"/>
            </a:endParaRPr>
          </a:p>
        </p:txBody>
      </p:sp>
      <p:pic>
        <p:nvPicPr>
          <p:cNvPr id="138" name="Google Shape;138;p25"/>
          <p:cNvPicPr preferRelativeResize="0"/>
          <p:nvPr/>
        </p:nvPicPr>
        <p:blipFill rotWithShape="1">
          <a:blip r:embed="rId3">
            <a:alphaModFix/>
          </a:blip>
          <a:srcRect l="14317" r="14310"/>
          <a:stretch/>
        </p:blipFill>
        <p:spPr>
          <a:xfrm>
            <a:off x="4786149" y="1182625"/>
            <a:ext cx="3458376" cy="3229573"/>
          </a:xfrm>
          <a:prstGeom prst="rect">
            <a:avLst/>
          </a:prstGeom>
          <a:noFill/>
          <a:ln>
            <a:noFill/>
          </a:ln>
        </p:spPr>
      </p:pic>
      <p:pic>
        <p:nvPicPr>
          <p:cNvPr id="139" name="Google Shape;139;p25"/>
          <p:cNvPicPr preferRelativeResize="0"/>
          <p:nvPr/>
        </p:nvPicPr>
        <p:blipFill rotWithShape="1">
          <a:blip r:embed="rId4">
            <a:alphaModFix/>
          </a:blip>
          <a:srcRect/>
          <a:stretch/>
        </p:blipFill>
        <p:spPr>
          <a:xfrm>
            <a:off x="4186788" y="51675"/>
            <a:ext cx="770425" cy="770400"/>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pic>
        <p:nvPicPr>
          <p:cNvPr id="144" name="Google Shape;144;p26"/>
          <p:cNvPicPr preferRelativeResize="0"/>
          <p:nvPr/>
        </p:nvPicPr>
        <p:blipFill>
          <a:blip r:embed="rId3">
            <a:alphaModFix/>
          </a:blip>
          <a:stretch>
            <a:fillRect/>
          </a:stretch>
        </p:blipFill>
        <p:spPr>
          <a:xfrm>
            <a:off x="1572797" y="974475"/>
            <a:ext cx="5998495" cy="3409301"/>
          </a:xfrm>
          <a:prstGeom prst="rect">
            <a:avLst/>
          </a:prstGeom>
          <a:noFill/>
          <a:ln>
            <a:noFill/>
          </a:ln>
        </p:spPr>
      </p:pic>
      <p:grpSp>
        <p:nvGrpSpPr>
          <p:cNvPr id="145" name="Google Shape;145;p26"/>
          <p:cNvGrpSpPr/>
          <p:nvPr/>
        </p:nvGrpSpPr>
        <p:grpSpPr>
          <a:xfrm>
            <a:off x="591100" y="1611238"/>
            <a:ext cx="3423012" cy="1821437"/>
            <a:chOff x="5492020" y="5189279"/>
            <a:chExt cx="4075500" cy="1778400"/>
          </a:xfrm>
        </p:grpSpPr>
        <p:sp>
          <p:nvSpPr>
            <p:cNvPr id="146" name="Google Shape;146;p26"/>
            <p:cNvSpPr txBox="1"/>
            <p:nvPr/>
          </p:nvSpPr>
          <p:spPr>
            <a:xfrm>
              <a:off x="5492020" y="6286979"/>
              <a:ext cx="2328000" cy="680700"/>
            </a:xfrm>
            <a:prstGeom prst="rect">
              <a:avLst/>
            </a:prstGeom>
            <a:solidFill>
              <a:srgbClr val="16394D"/>
            </a:solidFill>
            <a:ln>
              <a:noFill/>
            </a:ln>
          </p:spPr>
          <p:txBody>
            <a:bodyPr spcFirstLastPara="1" wrap="square" lIns="182875" tIns="182875" rIns="182875" bIns="182875" anchor="ctr" anchorCtr="0">
              <a:noAutofit/>
            </a:bodyPr>
            <a:lstStyle/>
            <a:p>
              <a:pPr marL="0" marR="0" lvl="0" indent="0" algn="l" rtl="0">
                <a:lnSpc>
                  <a:spcPct val="115000"/>
                </a:lnSpc>
                <a:spcBef>
                  <a:spcPts val="0"/>
                </a:spcBef>
                <a:spcAft>
                  <a:spcPts val="0"/>
                </a:spcAft>
                <a:buClr>
                  <a:srgbClr val="000000"/>
                </a:buClr>
                <a:buSzPts val="1100"/>
                <a:buFont typeface="Arial"/>
                <a:buNone/>
              </a:pPr>
              <a:r>
                <a:rPr lang="en" sz="700" b="1">
                  <a:solidFill>
                    <a:schemeClr val="lt1"/>
                  </a:solidFill>
                  <a:latin typeface="Lexend"/>
                  <a:ea typeface="Lexend"/>
                  <a:cs typeface="Lexend"/>
                  <a:sym typeface="Lexend"/>
                </a:rPr>
                <a:t>GA4 SETUP ASSISTANT</a:t>
              </a:r>
              <a:endParaRPr sz="700">
                <a:solidFill>
                  <a:schemeClr val="lt1"/>
                </a:solidFill>
                <a:latin typeface="Lexend Light"/>
                <a:ea typeface="Lexend Light"/>
                <a:cs typeface="Lexend Light"/>
                <a:sym typeface="Lexend Light"/>
              </a:endParaRPr>
            </a:p>
            <a:p>
              <a:pPr marL="0" marR="0" lvl="0" indent="0" algn="l" rtl="0">
                <a:lnSpc>
                  <a:spcPct val="115000"/>
                </a:lnSpc>
                <a:spcBef>
                  <a:spcPts val="0"/>
                </a:spcBef>
                <a:spcAft>
                  <a:spcPts val="0"/>
                </a:spcAft>
                <a:buClr>
                  <a:srgbClr val="000000"/>
                </a:buClr>
                <a:buSzPts val="1100"/>
                <a:buFont typeface="Arial"/>
                <a:buNone/>
              </a:pPr>
              <a:r>
                <a:rPr lang="en" sz="700">
                  <a:solidFill>
                    <a:schemeClr val="lt1"/>
                  </a:solidFill>
                  <a:latin typeface="Lexend Light"/>
                  <a:ea typeface="Lexend Light"/>
                  <a:cs typeface="Lexend Light"/>
                  <a:sym typeface="Lexend Light"/>
                </a:rPr>
                <a:t>Found under Settings &gt; Property &gt; GA4 Setup Assistant within your Universal Analytics Property.</a:t>
              </a:r>
              <a:endParaRPr sz="700">
                <a:solidFill>
                  <a:schemeClr val="lt1"/>
                </a:solidFill>
                <a:latin typeface="Lexend Light"/>
                <a:ea typeface="Lexend Light"/>
                <a:cs typeface="Lexend Light"/>
                <a:sym typeface="Lexend Light"/>
              </a:endParaRPr>
            </a:p>
          </p:txBody>
        </p:sp>
        <p:cxnSp>
          <p:nvCxnSpPr>
            <p:cNvPr id="147" name="Google Shape;147;p26"/>
            <p:cNvCxnSpPr>
              <a:stCxn id="146" idx="0"/>
            </p:cNvCxnSpPr>
            <p:nvPr/>
          </p:nvCxnSpPr>
          <p:spPr>
            <a:xfrm rot="10800000" flipH="1">
              <a:off x="6656020" y="5189279"/>
              <a:ext cx="2911500" cy="1097700"/>
            </a:xfrm>
            <a:prstGeom prst="straightConnector1">
              <a:avLst/>
            </a:prstGeom>
            <a:noFill/>
            <a:ln w="9525" cap="flat" cmpd="sng">
              <a:solidFill>
                <a:srgbClr val="16394D"/>
              </a:solidFill>
              <a:prstDash val="solid"/>
              <a:round/>
              <a:headEnd type="none" w="med" len="med"/>
              <a:tailEnd type="oval" w="med" len="med"/>
            </a:ln>
          </p:spPr>
        </p:cxnSp>
      </p:grpSp>
      <p:sp>
        <p:nvSpPr>
          <p:cNvPr id="148" name="Google Shape;148;p26"/>
          <p:cNvSpPr txBox="1"/>
          <p:nvPr/>
        </p:nvSpPr>
        <p:spPr>
          <a:xfrm>
            <a:off x="50" y="4536175"/>
            <a:ext cx="9144000" cy="292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700" b="1">
                <a:solidFill>
                  <a:srgbClr val="16394D"/>
                </a:solidFill>
                <a:latin typeface="Lexend"/>
                <a:ea typeface="Lexend"/>
                <a:cs typeface="Lexend"/>
                <a:sym typeface="Lexend"/>
              </a:rPr>
              <a:t>UNIVERSAL ANALYTICS PROPERTY SETTINGS</a:t>
            </a:r>
            <a:endParaRPr sz="700" b="1">
              <a:solidFill>
                <a:srgbClr val="16394D"/>
              </a:solidFill>
              <a:latin typeface="Lexend"/>
              <a:ea typeface="Lexend"/>
              <a:cs typeface="Lexend"/>
              <a:sym typeface="Lexend"/>
            </a:endParaRPr>
          </a:p>
        </p:txBody>
      </p:sp>
      <p:pic>
        <p:nvPicPr>
          <p:cNvPr id="149" name="Google Shape;149;p26"/>
          <p:cNvPicPr preferRelativeResize="0"/>
          <p:nvPr/>
        </p:nvPicPr>
        <p:blipFill rotWithShape="1">
          <a:blip r:embed="rId4">
            <a:alphaModFix/>
          </a:blip>
          <a:srcRect/>
          <a:stretch/>
        </p:blipFill>
        <p:spPr>
          <a:xfrm>
            <a:off x="4186788" y="51675"/>
            <a:ext cx="770425" cy="770400"/>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p27"/>
          <p:cNvSpPr txBox="1"/>
          <p:nvPr/>
        </p:nvSpPr>
        <p:spPr>
          <a:xfrm>
            <a:off x="794700" y="1054488"/>
            <a:ext cx="3693900" cy="2694300"/>
          </a:xfrm>
          <a:prstGeom prst="rect">
            <a:avLst/>
          </a:prstGeom>
          <a:noFill/>
          <a:ln>
            <a:noFill/>
          </a:ln>
        </p:spPr>
        <p:txBody>
          <a:bodyPr spcFirstLastPara="1" wrap="square" lIns="91425" tIns="91425" rIns="91425" bIns="91425" anchor="t" anchorCtr="0">
            <a:spAutoFit/>
          </a:bodyPr>
          <a:lstStyle/>
          <a:p>
            <a:pPr marL="0" lvl="0" indent="0" algn="l" rtl="0">
              <a:lnSpc>
                <a:spcPct val="150000"/>
              </a:lnSpc>
              <a:spcBef>
                <a:spcPts val="0"/>
              </a:spcBef>
              <a:spcAft>
                <a:spcPts val="0"/>
              </a:spcAft>
              <a:buNone/>
            </a:pPr>
            <a:r>
              <a:rPr lang="en" sz="1550" b="1">
                <a:solidFill>
                  <a:srgbClr val="16394D"/>
                </a:solidFill>
                <a:latin typeface="Lexend"/>
                <a:ea typeface="Lexend"/>
                <a:cs typeface="Lexend"/>
                <a:sym typeface="Lexend"/>
              </a:rPr>
              <a:t>Preparing for GA4</a:t>
            </a:r>
            <a:endParaRPr sz="1550" b="1">
              <a:solidFill>
                <a:srgbClr val="16394D"/>
              </a:solidFill>
              <a:latin typeface="Lexend"/>
              <a:ea typeface="Lexend"/>
              <a:cs typeface="Lexend"/>
              <a:sym typeface="Lexend"/>
            </a:endParaRPr>
          </a:p>
          <a:p>
            <a:pPr marL="0" lvl="0" indent="0" algn="l" rtl="0">
              <a:lnSpc>
                <a:spcPct val="115000"/>
              </a:lnSpc>
              <a:spcBef>
                <a:spcPts val="0"/>
              </a:spcBef>
              <a:spcAft>
                <a:spcPts val="0"/>
              </a:spcAft>
              <a:buNone/>
            </a:pPr>
            <a:r>
              <a:rPr lang="en" sz="1150" b="1">
                <a:solidFill>
                  <a:srgbClr val="439ED7"/>
                </a:solidFill>
                <a:latin typeface="Lexend"/>
                <a:ea typeface="Lexend"/>
                <a:cs typeface="Lexend"/>
                <a:sym typeface="Lexend"/>
              </a:rPr>
              <a:t>OUR PLAN</a:t>
            </a:r>
            <a:r>
              <a:rPr lang="en" sz="1350" b="1">
                <a:solidFill>
                  <a:srgbClr val="0B2645"/>
                </a:solidFill>
                <a:latin typeface="Open Sans"/>
                <a:ea typeface="Open Sans"/>
                <a:cs typeface="Open Sans"/>
                <a:sym typeface="Open Sans"/>
              </a:rPr>
              <a:t/>
            </a:r>
            <a:br>
              <a:rPr lang="en" sz="1350" b="1">
                <a:solidFill>
                  <a:srgbClr val="0B2645"/>
                </a:solidFill>
                <a:latin typeface="Open Sans"/>
                <a:ea typeface="Open Sans"/>
                <a:cs typeface="Open Sans"/>
                <a:sym typeface="Open Sans"/>
              </a:rPr>
            </a:br>
            <a:endParaRPr sz="1050">
              <a:solidFill>
                <a:srgbClr val="434343"/>
              </a:solidFill>
              <a:latin typeface="Open Sans"/>
              <a:ea typeface="Open Sans"/>
              <a:cs typeface="Open Sans"/>
              <a:sym typeface="Open Sans"/>
            </a:endParaRPr>
          </a:p>
          <a:p>
            <a:pPr marL="457200" lvl="0" indent="-301625" algn="l" rtl="0">
              <a:lnSpc>
                <a:spcPct val="150000"/>
              </a:lnSpc>
              <a:spcBef>
                <a:spcPts val="0"/>
              </a:spcBef>
              <a:spcAft>
                <a:spcPts val="0"/>
              </a:spcAft>
              <a:buClr>
                <a:srgbClr val="16394D"/>
              </a:buClr>
              <a:buSzPts val="1150"/>
              <a:buFont typeface="Lexend"/>
              <a:buAutoNum type="arabicPeriod"/>
            </a:pPr>
            <a:r>
              <a:rPr lang="en" sz="1150" b="1">
                <a:solidFill>
                  <a:srgbClr val="16394D"/>
                </a:solidFill>
                <a:latin typeface="Lexend"/>
                <a:ea typeface="Lexend"/>
                <a:cs typeface="Lexend"/>
                <a:sym typeface="Lexend"/>
              </a:rPr>
              <a:t>Install Google Analytics 4</a:t>
            </a:r>
            <a:endParaRPr sz="1150" b="1">
              <a:solidFill>
                <a:srgbClr val="16394D"/>
              </a:solidFill>
              <a:latin typeface="Lexend"/>
              <a:ea typeface="Lexend"/>
              <a:cs typeface="Lexend"/>
              <a:sym typeface="Lexend"/>
            </a:endParaRPr>
          </a:p>
          <a:p>
            <a:pPr marL="457200" lvl="0" indent="-301625" algn="l" rtl="0">
              <a:lnSpc>
                <a:spcPct val="150000"/>
              </a:lnSpc>
              <a:spcBef>
                <a:spcPts val="0"/>
              </a:spcBef>
              <a:spcAft>
                <a:spcPts val="0"/>
              </a:spcAft>
              <a:buClr>
                <a:srgbClr val="16394D"/>
              </a:buClr>
              <a:buSzPts val="1150"/>
              <a:buFont typeface="Lexend"/>
              <a:buAutoNum type="arabicPeriod"/>
            </a:pPr>
            <a:r>
              <a:rPr lang="en" sz="1150" b="1">
                <a:solidFill>
                  <a:srgbClr val="16394D"/>
                </a:solidFill>
                <a:latin typeface="Lexend"/>
                <a:ea typeface="Lexend"/>
                <a:cs typeface="Lexend"/>
                <a:sym typeface="Lexend"/>
              </a:rPr>
              <a:t>Identify key reporting metrics</a:t>
            </a:r>
            <a:r>
              <a:rPr lang="en" sz="1150">
                <a:solidFill>
                  <a:srgbClr val="16394D"/>
                </a:solidFill>
                <a:latin typeface="Lexend Light"/>
                <a:ea typeface="Lexend Light"/>
                <a:cs typeface="Lexend Light"/>
                <a:sym typeface="Lexend Light"/>
              </a:rPr>
              <a:t> </a:t>
            </a:r>
            <a:endParaRPr sz="1150">
              <a:solidFill>
                <a:srgbClr val="16394D"/>
              </a:solidFill>
              <a:latin typeface="Lexend Light"/>
              <a:ea typeface="Lexend Light"/>
              <a:cs typeface="Lexend Light"/>
              <a:sym typeface="Lexend Light"/>
            </a:endParaRPr>
          </a:p>
          <a:p>
            <a:pPr marL="457200" lvl="0" indent="-301625" algn="l" rtl="0">
              <a:lnSpc>
                <a:spcPct val="150000"/>
              </a:lnSpc>
              <a:spcBef>
                <a:spcPts val="0"/>
              </a:spcBef>
              <a:spcAft>
                <a:spcPts val="0"/>
              </a:spcAft>
              <a:buClr>
                <a:srgbClr val="16394D"/>
              </a:buClr>
              <a:buSzPts val="1150"/>
              <a:buFont typeface="Lexend Light"/>
              <a:buAutoNum type="arabicPeriod"/>
            </a:pPr>
            <a:r>
              <a:rPr lang="en" sz="1150">
                <a:solidFill>
                  <a:srgbClr val="16394D"/>
                </a:solidFill>
                <a:latin typeface="Lexend Light"/>
                <a:ea typeface="Lexend Light"/>
                <a:cs typeface="Lexend Light"/>
                <a:sym typeface="Lexend Light"/>
              </a:rPr>
              <a:t>Configure Google Analytics 4</a:t>
            </a:r>
            <a:endParaRPr sz="1150">
              <a:solidFill>
                <a:srgbClr val="16394D"/>
              </a:solidFill>
              <a:latin typeface="Lexend Light"/>
              <a:ea typeface="Lexend Light"/>
              <a:cs typeface="Lexend Light"/>
              <a:sym typeface="Lexend Light"/>
            </a:endParaRPr>
          </a:p>
          <a:p>
            <a:pPr marL="457200" lvl="0" indent="-301625" algn="l" rtl="0">
              <a:lnSpc>
                <a:spcPct val="150000"/>
              </a:lnSpc>
              <a:spcBef>
                <a:spcPts val="0"/>
              </a:spcBef>
              <a:spcAft>
                <a:spcPts val="0"/>
              </a:spcAft>
              <a:buClr>
                <a:srgbClr val="16394D"/>
              </a:buClr>
              <a:buSzPts val="1150"/>
              <a:buFont typeface="Lexend Light"/>
              <a:buAutoNum type="arabicPeriod"/>
            </a:pPr>
            <a:r>
              <a:rPr lang="en" sz="1150">
                <a:solidFill>
                  <a:srgbClr val="16394D"/>
                </a:solidFill>
                <a:latin typeface="Lexend Light"/>
                <a:ea typeface="Lexend Light"/>
                <a:cs typeface="Lexend Light"/>
                <a:sym typeface="Lexend Light"/>
              </a:rPr>
              <a:t>Education yourself, your team and your stakeholders</a:t>
            </a:r>
            <a:endParaRPr sz="1150">
              <a:solidFill>
                <a:srgbClr val="16394D"/>
              </a:solidFill>
              <a:latin typeface="Lexend Light"/>
              <a:ea typeface="Lexend Light"/>
              <a:cs typeface="Lexend Light"/>
              <a:sym typeface="Lexend Light"/>
            </a:endParaRPr>
          </a:p>
          <a:p>
            <a:pPr marL="457200" lvl="0" indent="0" algn="l" rtl="0">
              <a:lnSpc>
                <a:spcPct val="150000"/>
              </a:lnSpc>
              <a:spcBef>
                <a:spcPts val="0"/>
              </a:spcBef>
              <a:spcAft>
                <a:spcPts val="0"/>
              </a:spcAft>
              <a:buNone/>
            </a:pPr>
            <a:endParaRPr sz="1150">
              <a:solidFill>
                <a:srgbClr val="000000"/>
              </a:solidFill>
              <a:latin typeface="Open Sans"/>
              <a:ea typeface="Open Sans"/>
              <a:cs typeface="Open Sans"/>
              <a:sym typeface="Open Sans"/>
            </a:endParaRPr>
          </a:p>
          <a:p>
            <a:pPr marL="0" lvl="0" indent="0" algn="l" rtl="0">
              <a:spcBef>
                <a:spcPts val="0"/>
              </a:spcBef>
              <a:spcAft>
                <a:spcPts val="0"/>
              </a:spcAft>
              <a:buNone/>
            </a:pPr>
            <a:endParaRPr sz="1100">
              <a:latin typeface="Open Sans"/>
              <a:ea typeface="Open Sans"/>
              <a:cs typeface="Open Sans"/>
              <a:sym typeface="Open Sans"/>
            </a:endParaRPr>
          </a:p>
        </p:txBody>
      </p:sp>
      <p:pic>
        <p:nvPicPr>
          <p:cNvPr id="155" name="Google Shape;155;p27"/>
          <p:cNvPicPr preferRelativeResize="0"/>
          <p:nvPr/>
        </p:nvPicPr>
        <p:blipFill rotWithShape="1">
          <a:blip r:embed="rId3">
            <a:alphaModFix/>
          </a:blip>
          <a:srcRect l="14317" r="14310"/>
          <a:stretch/>
        </p:blipFill>
        <p:spPr>
          <a:xfrm>
            <a:off x="4786149" y="1182625"/>
            <a:ext cx="3458376" cy="3229573"/>
          </a:xfrm>
          <a:prstGeom prst="rect">
            <a:avLst/>
          </a:prstGeom>
          <a:noFill/>
          <a:ln>
            <a:noFill/>
          </a:ln>
        </p:spPr>
      </p:pic>
      <p:pic>
        <p:nvPicPr>
          <p:cNvPr id="156" name="Google Shape;156;p27"/>
          <p:cNvPicPr preferRelativeResize="0"/>
          <p:nvPr/>
        </p:nvPicPr>
        <p:blipFill rotWithShape="1">
          <a:blip r:embed="rId4">
            <a:alphaModFix/>
          </a:blip>
          <a:srcRect/>
          <a:stretch/>
        </p:blipFill>
        <p:spPr>
          <a:xfrm>
            <a:off x="4186788" y="51675"/>
            <a:ext cx="770425" cy="770400"/>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28"/>
          <p:cNvSpPr txBox="1"/>
          <p:nvPr/>
        </p:nvSpPr>
        <p:spPr>
          <a:xfrm>
            <a:off x="794700" y="1054488"/>
            <a:ext cx="3693900" cy="2694300"/>
          </a:xfrm>
          <a:prstGeom prst="rect">
            <a:avLst/>
          </a:prstGeom>
          <a:noFill/>
          <a:ln>
            <a:noFill/>
          </a:ln>
        </p:spPr>
        <p:txBody>
          <a:bodyPr spcFirstLastPara="1" wrap="square" lIns="91425" tIns="91425" rIns="91425" bIns="91425" anchor="t" anchorCtr="0">
            <a:spAutoFit/>
          </a:bodyPr>
          <a:lstStyle/>
          <a:p>
            <a:pPr marL="0" lvl="0" indent="0" algn="l" rtl="0">
              <a:lnSpc>
                <a:spcPct val="150000"/>
              </a:lnSpc>
              <a:spcBef>
                <a:spcPts val="0"/>
              </a:spcBef>
              <a:spcAft>
                <a:spcPts val="0"/>
              </a:spcAft>
              <a:buNone/>
            </a:pPr>
            <a:r>
              <a:rPr lang="en" sz="1550" b="1">
                <a:solidFill>
                  <a:srgbClr val="16394D"/>
                </a:solidFill>
                <a:latin typeface="Lexend"/>
                <a:ea typeface="Lexend"/>
                <a:cs typeface="Lexend"/>
                <a:sym typeface="Lexend"/>
              </a:rPr>
              <a:t>Preparing for GA4</a:t>
            </a:r>
            <a:endParaRPr sz="1550" b="1">
              <a:solidFill>
                <a:srgbClr val="16394D"/>
              </a:solidFill>
              <a:latin typeface="Lexend"/>
              <a:ea typeface="Lexend"/>
              <a:cs typeface="Lexend"/>
              <a:sym typeface="Lexend"/>
            </a:endParaRPr>
          </a:p>
          <a:p>
            <a:pPr marL="0" lvl="0" indent="0" algn="l" rtl="0">
              <a:lnSpc>
                <a:spcPct val="115000"/>
              </a:lnSpc>
              <a:spcBef>
                <a:spcPts val="0"/>
              </a:spcBef>
              <a:spcAft>
                <a:spcPts val="0"/>
              </a:spcAft>
              <a:buNone/>
            </a:pPr>
            <a:r>
              <a:rPr lang="en" sz="1150" b="1">
                <a:solidFill>
                  <a:srgbClr val="439ED7"/>
                </a:solidFill>
                <a:latin typeface="Lexend"/>
                <a:ea typeface="Lexend"/>
                <a:cs typeface="Lexend"/>
                <a:sym typeface="Lexend"/>
              </a:rPr>
              <a:t>OUR PLAN</a:t>
            </a:r>
            <a:r>
              <a:rPr lang="en" sz="1350" b="1">
                <a:solidFill>
                  <a:srgbClr val="0B2645"/>
                </a:solidFill>
                <a:latin typeface="Open Sans"/>
                <a:ea typeface="Open Sans"/>
                <a:cs typeface="Open Sans"/>
                <a:sym typeface="Open Sans"/>
              </a:rPr>
              <a:t/>
            </a:r>
            <a:br>
              <a:rPr lang="en" sz="1350" b="1">
                <a:solidFill>
                  <a:srgbClr val="0B2645"/>
                </a:solidFill>
                <a:latin typeface="Open Sans"/>
                <a:ea typeface="Open Sans"/>
                <a:cs typeface="Open Sans"/>
                <a:sym typeface="Open Sans"/>
              </a:rPr>
            </a:br>
            <a:endParaRPr sz="1050">
              <a:solidFill>
                <a:srgbClr val="434343"/>
              </a:solidFill>
              <a:latin typeface="Open Sans"/>
              <a:ea typeface="Open Sans"/>
              <a:cs typeface="Open Sans"/>
              <a:sym typeface="Open Sans"/>
            </a:endParaRPr>
          </a:p>
          <a:p>
            <a:pPr marL="457200" lvl="0" indent="-301625" algn="l" rtl="0">
              <a:lnSpc>
                <a:spcPct val="150000"/>
              </a:lnSpc>
              <a:spcBef>
                <a:spcPts val="0"/>
              </a:spcBef>
              <a:spcAft>
                <a:spcPts val="0"/>
              </a:spcAft>
              <a:buClr>
                <a:srgbClr val="16394D"/>
              </a:buClr>
              <a:buSzPts val="1150"/>
              <a:buFont typeface="Lexend"/>
              <a:buAutoNum type="arabicPeriod"/>
            </a:pPr>
            <a:r>
              <a:rPr lang="en" sz="1150" b="1">
                <a:solidFill>
                  <a:srgbClr val="16394D"/>
                </a:solidFill>
                <a:latin typeface="Lexend"/>
                <a:ea typeface="Lexend"/>
                <a:cs typeface="Lexend"/>
                <a:sym typeface="Lexend"/>
              </a:rPr>
              <a:t>Install Google Analytics 4</a:t>
            </a:r>
            <a:endParaRPr sz="1150" b="1">
              <a:solidFill>
                <a:srgbClr val="16394D"/>
              </a:solidFill>
              <a:latin typeface="Lexend"/>
              <a:ea typeface="Lexend"/>
              <a:cs typeface="Lexend"/>
              <a:sym typeface="Lexend"/>
            </a:endParaRPr>
          </a:p>
          <a:p>
            <a:pPr marL="457200" lvl="0" indent="-301625" algn="l" rtl="0">
              <a:lnSpc>
                <a:spcPct val="150000"/>
              </a:lnSpc>
              <a:spcBef>
                <a:spcPts val="0"/>
              </a:spcBef>
              <a:spcAft>
                <a:spcPts val="0"/>
              </a:spcAft>
              <a:buClr>
                <a:srgbClr val="16394D"/>
              </a:buClr>
              <a:buSzPts val="1150"/>
              <a:buFont typeface="Lexend"/>
              <a:buAutoNum type="arabicPeriod"/>
            </a:pPr>
            <a:r>
              <a:rPr lang="en" sz="1150" b="1">
                <a:solidFill>
                  <a:srgbClr val="16394D"/>
                </a:solidFill>
                <a:latin typeface="Lexend"/>
                <a:ea typeface="Lexend"/>
                <a:cs typeface="Lexend"/>
                <a:sym typeface="Lexend"/>
              </a:rPr>
              <a:t>Identify key reporting metrics</a:t>
            </a:r>
            <a:r>
              <a:rPr lang="en" sz="1150">
                <a:solidFill>
                  <a:srgbClr val="16394D"/>
                </a:solidFill>
                <a:latin typeface="Lexend Light"/>
                <a:ea typeface="Lexend Light"/>
                <a:cs typeface="Lexend Light"/>
                <a:sym typeface="Lexend Light"/>
              </a:rPr>
              <a:t> </a:t>
            </a:r>
            <a:endParaRPr sz="1150">
              <a:solidFill>
                <a:srgbClr val="16394D"/>
              </a:solidFill>
              <a:latin typeface="Lexend Light"/>
              <a:ea typeface="Lexend Light"/>
              <a:cs typeface="Lexend Light"/>
              <a:sym typeface="Lexend Light"/>
            </a:endParaRPr>
          </a:p>
          <a:p>
            <a:pPr marL="457200" lvl="0" indent="-301625" algn="l" rtl="0">
              <a:lnSpc>
                <a:spcPct val="150000"/>
              </a:lnSpc>
              <a:spcBef>
                <a:spcPts val="0"/>
              </a:spcBef>
              <a:spcAft>
                <a:spcPts val="0"/>
              </a:spcAft>
              <a:buClr>
                <a:srgbClr val="16394D"/>
              </a:buClr>
              <a:buSzPts val="1150"/>
              <a:buFont typeface="Lexend"/>
              <a:buAutoNum type="arabicPeriod"/>
            </a:pPr>
            <a:r>
              <a:rPr lang="en" sz="1150" b="1">
                <a:solidFill>
                  <a:srgbClr val="16394D"/>
                </a:solidFill>
                <a:latin typeface="Lexend"/>
                <a:ea typeface="Lexend"/>
                <a:cs typeface="Lexend"/>
                <a:sym typeface="Lexend"/>
              </a:rPr>
              <a:t>Configure Google Analytics 4</a:t>
            </a:r>
            <a:endParaRPr sz="1150" b="1">
              <a:solidFill>
                <a:srgbClr val="16394D"/>
              </a:solidFill>
              <a:latin typeface="Lexend"/>
              <a:ea typeface="Lexend"/>
              <a:cs typeface="Lexend"/>
              <a:sym typeface="Lexend"/>
            </a:endParaRPr>
          </a:p>
          <a:p>
            <a:pPr marL="457200" lvl="0" indent="-301625" algn="l" rtl="0">
              <a:lnSpc>
                <a:spcPct val="150000"/>
              </a:lnSpc>
              <a:spcBef>
                <a:spcPts val="0"/>
              </a:spcBef>
              <a:spcAft>
                <a:spcPts val="0"/>
              </a:spcAft>
              <a:buClr>
                <a:srgbClr val="16394D"/>
              </a:buClr>
              <a:buSzPts val="1150"/>
              <a:buFont typeface="Lexend Light"/>
              <a:buAutoNum type="arabicPeriod"/>
            </a:pPr>
            <a:r>
              <a:rPr lang="en" sz="1150">
                <a:solidFill>
                  <a:srgbClr val="16394D"/>
                </a:solidFill>
                <a:latin typeface="Lexend Light"/>
                <a:ea typeface="Lexend Light"/>
                <a:cs typeface="Lexend Light"/>
                <a:sym typeface="Lexend Light"/>
              </a:rPr>
              <a:t>Education yourself, your team and your stakeholders</a:t>
            </a:r>
            <a:endParaRPr sz="1150">
              <a:solidFill>
                <a:srgbClr val="16394D"/>
              </a:solidFill>
              <a:latin typeface="Lexend Light"/>
              <a:ea typeface="Lexend Light"/>
              <a:cs typeface="Lexend Light"/>
              <a:sym typeface="Lexend Light"/>
            </a:endParaRPr>
          </a:p>
          <a:p>
            <a:pPr marL="457200" lvl="0" indent="0" algn="l" rtl="0">
              <a:lnSpc>
                <a:spcPct val="150000"/>
              </a:lnSpc>
              <a:spcBef>
                <a:spcPts val="0"/>
              </a:spcBef>
              <a:spcAft>
                <a:spcPts val="0"/>
              </a:spcAft>
              <a:buNone/>
            </a:pPr>
            <a:endParaRPr sz="1150">
              <a:solidFill>
                <a:srgbClr val="000000"/>
              </a:solidFill>
              <a:latin typeface="Open Sans"/>
              <a:ea typeface="Open Sans"/>
              <a:cs typeface="Open Sans"/>
              <a:sym typeface="Open Sans"/>
            </a:endParaRPr>
          </a:p>
          <a:p>
            <a:pPr marL="0" lvl="0" indent="0" algn="l" rtl="0">
              <a:spcBef>
                <a:spcPts val="0"/>
              </a:spcBef>
              <a:spcAft>
                <a:spcPts val="0"/>
              </a:spcAft>
              <a:buNone/>
            </a:pPr>
            <a:endParaRPr sz="1100">
              <a:latin typeface="Open Sans"/>
              <a:ea typeface="Open Sans"/>
              <a:cs typeface="Open Sans"/>
              <a:sym typeface="Open Sans"/>
            </a:endParaRPr>
          </a:p>
        </p:txBody>
      </p:sp>
      <p:pic>
        <p:nvPicPr>
          <p:cNvPr id="162" name="Google Shape;162;p28"/>
          <p:cNvPicPr preferRelativeResize="0"/>
          <p:nvPr/>
        </p:nvPicPr>
        <p:blipFill rotWithShape="1">
          <a:blip r:embed="rId3">
            <a:alphaModFix/>
          </a:blip>
          <a:srcRect l="14317" r="14310"/>
          <a:stretch/>
        </p:blipFill>
        <p:spPr>
          <a:xfrm>
            <a:off x="4786149" y="1182625"/>
            <a:ext cx="3458376" cy="3229573"/>
          </a:xfrm>
          <a:prstGeom prst="rect">
            <a:avLst/>
          </a:prstGeom>
          <a:noFill/>
          <a:ln>
            <a:noFill/>
          </a:ln>
        </p:spPr>
      </p:pic>
      <p:pic>
        <p:nvPicPr>
          <p:cNvPr id="163" name="Google Shape;163;p28"/>
          <p:cNvPicPr preferRelativeResize="0"/>
          <p:nvPr/>
        </p:nvPicPr>
        <p:blipFill rotWithShape="1">
          <a:blip r:embed="rId4">
            <a:alphaModFix/>
          </a:blip>
          <a:srcRect/>
          <a:stretch/>
        </p:blipFill>
        <p:spPr>
          <a:xfrm>
            <a:off x="4186788" y="51675"/>
            <a:ext cx="770425" cy="770400"/>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p29"/>
          <p:cNvSpPr txBox="1"/>
          <p:nvPr/>
        </p:nvSpPr>
        <p:spPr>
          <a:xfrm>
            <a:off x="794700" y="1054488"/>
            <a:ext cx="3693900" cy="2694300"/>
          </a:xfrm>
          <a:prstGeom prst="rect">
            <a:avLst/>
          </a:prstGeom>
          <a:noFill/>
          <a:ln>
            <a:noFill/>
          </a:ln>
        </p:spPr>
        <p:txBody>
          <a:bodyPr spcFirstLastPara="1" wrap="square" lIns="91425" tIns="91425" rIns="91425" bIns="91425" anchor="t" anchorCtr="0">
            <a:spAutoFit/>
          </a:bodyPr>
          <a:lstStyle/>
          <a:p>
            <a:pPr marL="0" lvl="0" indent="0" algn="l" rtl="0">
              <a:lnSpc>
                <a:spcPct val="150000"/>
              </a:lnSpc>
              <a:spcBef>
                <a:spcPts val="0"/>
              </a:spcBef>
              <a:spcAft>
                <a:spcPts val="0"/>
              </a:spcAft>
              <a:buNone/>
            </a:pPr>
            <a:r>
              <a:rPr lang="en" sz="1550" b="1">
                <a:solidFill>
                  <a:srgbClr val="16394D"/>
                </a:solidFill>
                <a:latin typeface="Lexend"/>
                <a:ea typeface="Lexend"/>
                <a:cs typeface="Lexend"/>
                <a:sym typeface="Lexend"/>
              </a:rPr>
              <a:t>Preparing for GA4</a:t>
            </a:r>
            <a:endParaRPr sz="1550" b="1">
              <a:solidFill>
                <a:srgbClr val="16394D"/>
              </a:solidFill>
              <a:latin typeface="Lexend"/>
              <a:ea typeface="Lexend"/>
              <a:cs typeface="Lexend"/>
              <a:sym typeface="Lexend"/>
            </a:endParaRPr>
          </a:p>
          <a:p>
            <a:pPr marL="0" lvl="0" indent="0" algn="l" rtl="0">
              <a:lnSpc>
                <a:spcPct val="115000"/>
              </a:lnSpc>
              <a:spcBef>
                <a:spcPts val="0"/>
              </a:spcBef>
              <a:spcAft>
                <a:spcPts val="0"/>
              </a:spcAft>
              <a:buNone/>
            </a:pPr>
            <a:r>
              <a:rPr lang="en" sz="1150" b="1">
                <a:solidFill>
                  <a:srgbClr val="439ED7"/>
                </a:solidFill>
                <a:latin typeface="Lexend"/>
                <a:ea typeface="Lexend"/>
                <a:cs typeface="Lexend"/>
                <a:sym typeface="Lexend"/>
              </a:rPr>
              <a:t>OUR PLAN</a:t>
            </a:r>
            <a:r>
              <a:rPr lang="en" sz="1350" b="1">
                <a:solidFill>
                  <a:srgbClr val="0B2645"/>
                </a:solidFill>
                <a:latin typeface="Open Sans"/>
                <a:ea typeface="Open Sans"/>
                <a:cs typeface="Open Sans"/>
                <a:sym typeface="Open Sans"/>
              </a:rPr>
              <a:t/>
            </a:r>
            <a:br>
              <a:rPr lang="en" sz="1350" b="1">
                <a:solidFill>
                  <a:srgbClr val="0B2645"/>
                </a:solidFill>
                <a:latin typeface="Open Sans"/>
                <a:ea typeface="Open Sans"/>
                <a:cs typeface="Open Sans"/>
                <a:sym typeface="Open Sans"/>
              </a:rPr>
            </a:br>
            <a:endParaRPr sz="1050">
              <a:solidFill>
                <a:srgbClr val="434343"/>
              </a:solidFill>
              <a:latin typeface="Open Sans"/>
              <a:ea typeface="Open Sans"/>
              <a:cs typeface="Open Sans"/>
              <a:sym typeface="Open Sans"/>
            </a:endParaRPr>
          </a:p>
          <a:p>
            <a:pPr marL="457200" lvl="0" indent="-301625" algn="l" rtl="0">
              <a:lnSpc>
                <a:spcPct val="150000"/>
              </a:lnSpc>
              <a:spcBef>
                <a:spcPts val="0"/>
              </a:spcBef>
              <a:spcAft>
                <a:spcPts val="0"/>
              </a:spcAft>
              <a:buClr>
                <a:srgbClr val="16394D"/>
              </a:buClr>
              <a:buSzPts val="1150"/>
              <a:buFont typeface="Lexend"/>
              <a:buAutoNum type="arabicPeriod"/>
            </a:pPr>
            <a:r>
              <a:rPr lang="en" sz="1150" b="1">
                <a:solidFill>
                  <a:srgbClr val="16394D"/>
                </a:solidFill>
                <a:latin typeface="Lexend"/>
                <a:ea typeface="Lexend"/>
                <a:cs typeface="Lexend"/>
                <a:sym typeface="Lexend"/>
              </a:rPr>
              <a:t>Install Google Analytics 4</a:t>
            </a:r>
            <a:endParaRPr sz="1150" b="1">
              <a:solidFill>
                <a:srgbClr val="16394D"/>
              </a:solidFill>
              <a:latin typeface="Lexend"/>
              <a:ea typeface="Lexend"/>
              <a:cs typeface="Lexend"/>
              <a:sym typeface="Lexend"/>
            </a:endParaRPr>
          </a:p>
          <a:p>
            <a:pPr marL="457200" lvl="0" indent="-301625" algn="l" rtl="0">
              <a:lnSpc>
                <a:spcPct val="150000"/>
              </a:lnSpc>
              <a:spcBef>
                <a:spcPts val="0"/>
              </a:spcBef>
              <a:spcAft>
                <a:spcPts val="0"/>
              </a:spcAft>
              <a:buClr>
                <a:srgbClr val="16394D"/>
              </a:buClr>
              <a:buSzPts val="1150"/>
              <a:buFont typeface="Lexend"/>
              <a:buAutoNum type="arabicPeriod"/>
            </a:pPr>
            <a:r>
              <a:rPr lang="en" sz="1150" b="1">
                <a:solidFill>
                  <a:srgbClr val="16394D"/>
                </a:solidFill>
                <a:latin typeface="Lexend"/>
                <a:ea typeface="Lexend"/>
                <a:cs typeface="Lexend"/>
                <a:sym typeface="Lexend"/>
              </a:rPr>
              <a:t>Identify key reporting metrics</a:t>
            </a:r>
            <a:r>
              <a:rPr lang="en" sz="1150">
                <a:solidFill>
                  <a:srgbClr val="16394D"/>
                </a:solidFill>
                <a:latin typeface="Lexend Light"/>
                <a:ea typeface="Lexend Light"/>
                <a:cs typeface="Lexend Light"/>
                <a:sym typeface="Lexend Light"/>
              </a:rPr>
              <a:t> </a:t>
            </a:r>
            <a:endParaRPr sz="1150">
              <a:solidFill>
                <a:srgbClr val="16394D"/>
              </a:solidFill>
              <a:latin typeface="Lexend Light"/>
              <a:ea typeface="Lexend Light"/>
              <a:cs typeface="Lexend Light"/>
              <a:sym typeface="Lexend Light"/>
            </a:endParaRPr>
          </a:p>
          <a:p>
            <a:pPr marL="457200" lvl="0" indent="-301625" algn="l" rtl="0">
              <a:lnSpc>
                <a:spcPct val="150000"/>
              </a:lnSpc>
              <a:spcBef>
                <a:spcPts val="0"/>
              </a:spcBef>
              <a:spcAft>
                <a:spcPts val="0"/>
              </a:spcAft>
              <a:buClr>
                <a:srgbClr val="16394D"/>
              </a:buClr>
              <a:buSzPts val="1150"/>
              <a:buFont typeface="Lexend"/>
              <a:buAutoNum type="arabicPeriod"/>
            </a:pPr>
            <a:r>
              <a:rPr lang="en" sz="1150" b="1">
                <a:solidFill>
                  <a:srgbClr val="16394D"/>
                </a:solidFill>
                <a:latin typeface="Lexend"/>
                <a:ea typeface="Lexend"/>
                <a:cs typeface="Lexend"/>
                <a:sym typeface="Lexend"/>
              </a:rPr>
              <a:t>Configure Google Analytics 4</a:t>
            </a:r>
            <a:endParaRPr sz="1150" b="1">
              <a:solidFill>
                <a:srgbClr val="16394D"/>
              </a:solidFill>
              <a:latin typeface="Lexend"/>
              <a:ea typeface="Lexend"/>
              <a:cs typeface="Lexend"/>
              <a:sym typeface="Lexend"/>
            </a:endParaRPr>
          </a:p>
          <a:p>
            <a:pPr marL="457200" lvl="0" indent="-301625" algn="l" rtl="0">
              <a:lnSpc>
                <a:spcPct val="150000"/>
              </a:lnSpc>
              <a:spcBef>
                <a:spcPts val="0"/>
              </a:spcBef>
              <a:spcAft>
                <a:spcPts val="0"/>
              </a:spcAft>
              <a:buClr>
                <a:srgbClr val="16394D"/>
              </a:buClr>
              <a:buSzPts val="1150"/>
              <a:buFont typeface="Lexend"/>
              <a:buAutoNum type="arabicPeriod"/>
            </a:pPr>
            <a:r>
              <a:rPr lang="en" sz="1150" b="1">
                <a:solidFill>
                  <a:srgbClr val="16394D"/>
                </a:solidFill>
                <a:latin typeface="Lexend"/>
                <a:ea typeface="Lexend"/>
                <a:cs typeface="Lexend"/>
                <a:sym typeface="Lexend"/>
              </a:rPr>
              <a:t>Education yourself, your team and your stakeholders</a:t>
            </a:r>
            <a:endParaRPr sz="1150" b="1">
              <a:solidFill>
                <a:srgbClr val="16394D"/>
              </a:solidFill>
              <a:latin typeface="Lexend"/>
              <a:ea typeface="Lexend"/>
              <a:cs typeface="Lexend"/>
              <a:sym typeface="Lexend"/>
            </a:endParaRPr>
          </a:p>
          <a:p>
            <a:pPr marL="457200" lvl="0" indent="0" algn="l" rtl="0">
              <a:lnSpc>
                <a:spcPct val="150000"/>
              </a:lnSpc>
              <a:spcBef>
                <a:spcPts val="0"/>
              </a:spcBef>
              <a:spcAft>
                <a:spcPts val="0"/>
              </a:spcAft>
              <a:buNone/>
            </a:pPr>
            <a:endParaRPr sz="1150">
              <a:solidFill>
                <a:srgbClr val="000000"/>
              </a:solidFill>
              <a:latin typeface="Open Sans"/>
              <a:ea typeface="Open Sans"/>
              <a:cs typeface="Open Sans"/>
              <a:sym typeface="Open Sans"/>
            </a:endParaRPr>
          </a:p>
          <a:p>
            <a:pPr marL="0" lvl="0" indent="0" algn="l" rtl="0">
              <a:spcBef>
                <a:spcPts val="0"/>
              </a:spcBef>
              <a:spcAft>
                <a:spcPts val="0"/>
              </a:spcAft>
              <a:buNone/>
            </a:pPr>
            <a:endParaRPr sz="1100">
              <a:latin typeface="Open Sans"/>
              <a:ea typeface="Open Sans"/>
              <a:cs typeface="Open Sans"/>
              <a:sym typeface="Open Sans"/>
            </a:endParaRPr>
          </a:p>
        </p:txBody>
      </p:sp>
      <p:pic>
        <p:nvPicPr>
          <p:cNvPr id="169" name="Google Shape;169;p29"/>
          <p:cNvPicPr preferRelativeResize="0"/>
          <p:nvPr/>
        </p:nvPicPr>
        <p:blipFill rotWithShape="1">
          <a:blip r:embed="rId3">
            <a:alphaModFix/>
          </a:blip>
          <a:srcRect l="14317" r="14310"/>
          <a:stretch/>
        </p:blipFill>
        <p:spPr>
          <a:xfrm>
            <a:off x="4786149" y="1182625"/>
            <a:ext cx="3458376" cy="3229573"/>
          </a:xfrm>
          <a:prstGeom prst="rect">
            <a:avLst/>
          </a:prstGeom>
          <a:noFill/>
          <a:ln>
            <a:noFill/>
          </a:ln>
        </p:spPr>
      </p:pic>
      <p:pic>
        <p:nvPicPr>
          <p:cNvPr id="170" name="Google Shape;170;p29"/>
          <p:cNvPicPr preferRelativeResize="0"/>
          <p:nvPr/>
        </p:nvPicPr>
        <p:blipFill rotWithShape="1">
          <a:blip r:embed="rId4">
            <a:alphaModFix/>
          </a:blip>
          <a:srcRect/>
          <a:stretch/>
        </p:blipFill>
        <p:spPr>
          <a:xfrm>
            <a:off x="4186788" y="51675"/>
            <a:ext cx="770425" cy="770400"/>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439ED7"/>
        </a:solidFill>
        <a:effectLst/>
      </p:bgPr>
    </p:bg>
    <p:spTree>
      <p:nvGrpSpPr>
        <p:cNvPr id="1" name="Shape 174"/>
        <p:cNvGrpSpPr/>
        <p:nvPr/>
      </p:nvGrpSpPr>
      <p:grpSpPr>
        <a:xfrm>
          <a:off x="0" y="0"/>
          <a:ext cx="0" cy="0"/>
          <a:chOff x="0" y="0"/>
          <a:chExt cx="0" cy="0"/>
        </a:xfrm>
      </p:grpSpPr>
      <p:sp>
        <p:nvSpPr>
          <p:cNvPr id="175" name="Google Shape;175;p30"/>
          <p:cNvSpPr txBox="1"/>
          <p:nvPr/>
        </p:nvSpPr>
        <p:spPr>
          <a:xfrm>
            <a:off x="1129225" y="1963800"/>
            <a:ext cx="6877200" cy="1215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3350" b="1">
                <a:solidFill>
                  <a:schemeClr val="lt1"/>
                </a:solidFill>
                <a:latin typeface="Lexend"/>
                <a:ea typeface="Lexend"/>
                <a:cs typeface="Lexend"/>
                <a:sym typeface="Lexend"/>
              </a:rPr>
              <a:t>Google Analytics 4</a:t>
            </a:r>
            <a:endParaRPr sz="3350" b="1">
              <a:solidFill>
                <a:schemeClr val="lt1"/>
              </a:solidFill>
              <a:latin typeface="Lexend"/>
              <a:ea typeface="Lexend"/>
              <a:cs typeface="Lexend"/>
              <a:sym typeface="Lexend"/>
            </a:endParaRPr>
          </a:p>
          <a:p>
            <a:pPr marL="0" lvl="0" indent="0" algn="ctr" rtl="0">
              <a:spcBef>
                <a:spcPts val="0"/>
              </a:spcBef>
              <a:spcAft>
                <a:spcPts val="0"/>
              </a:spcAft>
              <a:buNone/>
            </a:pPr>
            <a:r>
              <a:rPr lang="en" sz="3350" b="1">
                <a:solidFill>
                  <a:schemeClr val="lt1"/>
                </a:solidFill>
                <a:latin typeface="Lexend"/>
                <a:ea typeface="Lexend"/>
                <a:cs typeface="Lexend"/>
                <a:sym typeface="Lexend"/>
              </a:rPr>
              <a:t>Crash Course</a:t>
            </a:r>
            <a:endParaRPr sz="3350" b="1">
              <a:solidFill>
                <a:schemeClr val="lt1"/>
              </a:solidFill>
              <a:latin typeface="Lexend"/>
              <a:ea typeface="Lexend"/>
              <a:cs typeface="Lexend"/>
              <a:sym typeface="Lexend"/>
            </a:endParaRPr>
          </a:p>
        </p:txBody>
      </p:sp>
      <p:pic>
        <p:nvPicPr>
          <p:cNvPr id="176" name="Google Shape;176;p30"/>
          <p:cNvPicPr preferRelativeResize="0"/>
          <p:nvPr/>
        </p:nvPicPr>
        <p:blipFill rotWithShape="1">
          <a:blip r:embed="rId3">
            <a:alphaModFix/>
          </a:blip>
          <a:srcRect/>
          <a:stretch/>
        </p:blipFill>
        <p:spPr>
          <a:xfrm>
            <a:off x="4186788" y="51675"/>
            <a:ext cx="770425" cy="770400"/>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p31"/>
          <p:cNvSpPr txBox="1"/>
          <p:nvPr/>
        </p:nvSpPr>
        <p:spPr>
          <a:xfrm>
            <a:off x="4791725" y="1054488"/>
            <a:ext cx="3693900" cy="2163300"/>
          </a:xfrm>
          <a:prstGeom prst="rect">
            <a:avLst/>
          </a:prstGeom>
          <a:noFill/>
          <a:ln>
            <a:noFill/>
          </a:ln>
        </p:spPr>
        <p:txBody>
          <a:bodyPr spcFirstLastPara="1" wrap="square" lIns="91425" tIns="91425" rIns="91425" bIns="91425" anchor="t" anchorCtr="0">
            <a:spAutoFit/>
          </a:bodyPr>
          <a:lstStyle/>
          <a:p>
            <a:pPr marL="0" lvl="0" indent="0" algn="l" rtl="0">
              <a:lnSpc>
                <a:spcPct val="150000"/>
              </a:lnSpc>
              <a:spcBef>
                <a:spcPts val="0"/>
              </a:spcBef>
              <a:spcAft>
                <a:spcPts val="0"/>
              </a:spcAft>
              <a:buNone/>
            </a:pPr>
            <a:r>
              <a:rPr lang="en" sz="1550" b="1">
                <a:solidFill>
                  <a:srgbClr val="16394D"/>
                </a:solidFill>
                <a:latin typeface="Lexend"/>
                <a:ea typeface="Lexend"/>
                <a:cs typeface="Lexend"/>
                <a:sym typeface="Lexend"/>
              </a:rPr>
              <a:t>Google Analytics 4 101</a:t>
            </a:r>
            <a:endParaRPr sz="1550" b="1">
              <a:solidFill>
                <a:srgbClr val="16394D"/>
              </a:solidFill>
              <a:latin typeface="Lexend"/>
              <a:ea typeface="Lexend"/>
              <a:cs typeface="Lexend"/>
              <a:sym typeface="Lexend"/>
            </a:endParaRPr>
          </a:p>
          <a:p>
            <a:pPr marL="0" lvl="0" indent="0" algn="l" rtl="0">
              <a:lnSpc>
                <a:spcPct val="115000"/>
              </a:lnSpc>
              <a:spcBef>
                <a:spcPts val="0"/>
              </a:spcBef>
              <a:spcAft>
                <a:spcPts val="0"/>
              </a:spcAft>
              <a:buNone/>
            </a:pPr>
            <a:r>
              <a:rPr lang="en" sz="1150" b="1">
                <a:solidFill>
                  <a:srgbClr val="439ED7"/>
                </a:solidFill>
                <a:latin typeface="Lexend"/>
                <a:ea typeface="Lexend"/>
                <a:cs typeface="Lexend"/>
                <a:sym typeface="Lexend"/>
              </a:rPr>
              <a:t>THREE MAJOR DIFFERENCES</a:t>
            </a:r>
            <a:r>
              <a:rPr lang="en" sz="1350" b="1">
                <a:solidFill>
                  <a:srgbClr val="0B2645"/>
                </a:solidFill>
                <a:latin typeface="Open Sans"/>
                <a:ea typeface="Open Sans"/>
                <a:cs typeface="Open Sans"/>
                <a:sym typeface="Open Sans"/>
              </a:rPr>
              <a:t/>
            </a:r>
            <a:br>
              <a:rPr lang="en" sz="1350" b="1">
                <a:solidFill>
                  <a:srgbClr val="0B2645"/>
                </a:solidFill>
                <a:latin typeface="Open Sans"/>
                <a:ea typeface="Open Sans"/>
                <a:cs typeface="Open Sans"/>
                <a:sym typeface="Open Sans"/>
              </a:rPr>
            </a:br>
            <a:endParaRPr sz="1050" b="1">
              <a:solidFill>
                <a:srgbClr val="434343"/>
              </a:solidFill>
              <a:latin typeface="Open Sans"/>
              <a:ea typeface="Open Sans"/>
              <a:cs typeface="Open Sans"/>
              <a:sym typeface="Open Sans"/>
            </a:endParaRPr>
          </a:p>
          <a:p>
            <a:pPr marL="457200" lvl="0" indent="-301625" algn="l" rtl="0">
              <a:lnSpc>
                <a:spcPct val="150000"/>
              </a:lnSpc>
              <a:spcBef>
                <a:spcPts val="0"/>
              </a:spcBef>
              <a:spcAft>
                <a:spcPts val="0"/>
              </a:spcAft>
              <a:buClr>
                <a:srgbClr val="000000"/>
              </a:buClr>
              <a:buSzPts val="1150"/>
              <a:buFont typeface="Lexend Light"/>
              <a:buChar char="●"/>
            </a:pPr>
            <a:r>
              <a:rPr lang="en" sz="1150" b="1">
                <a:solidFill>
                  <a:srgbClr val="16394D"/>
                </a:solidFill>
                <a:latin typeface="Lexend"/>
                <a:ea typeface="Lexend"/>
                <a:cs typeface="Lexend"/>
                <a:sym typeface="Lexend"/>
              </a:rPr>
              <a:t>New</a:t>
            </a:r>
            <a:r>
              <a:rPr lang="en" sz="1150">
                <a:solidFill>
                  <a:srgbClr val="16394D"/>
                </a:solidFill>
                <a:latin typeface="Lexend Light"/>
                <a:ea typeface="Lexend Light"/>
                <a:cs typeface="Lexend Light"/>
                <a:sym typeface="Lexend Light"/>
              </a:rPr>
              <a:t> user interface</a:t>
            </a:r>
            <a:endParaRPr sz="1150">
              <a:solidFill>
                <a:srgbClr val="16394D"/>
              </a:solidFill>
              <a:latin typeface="Lexend Light"/>
              <a:ea typeface="Lexend Light"/>
              <a:cs typeface="Lexend Light"/>
              <a:sym typeface="Lexend Light"/>
            </a:endParaRPr>
          </a:p>
          <a:p>
            <a:pPr marL="457200" lvl="0" indent="-301625" algn="l" rtl="0">
              <a:lnSpc>
                <a:spcPct val="150000"/>
              </a:lnSpc>
              <a:spcBef>
                <a:spcPts val="0"/>
              </a:spcBef>
              <a:spcAft>
                <a:spcPts val="0"/>
              </a:spcAft>
              <a:buClr>
                <a:srgbClr val="000000"/>
              </a:buClr>
              <a:buSzPts val="1150"/>
              <a:buFont typeface="Lexend Light"/>
              <a:buChar char="●"/>
            </a:pPr>
            <a:r>
              <a:rPr lang="en" sz="1150" b="1">
                <a:solidFill>
                  <a:srgbClr val="16394D"/>
                </a:solidFill>
                <a:latin typeface="Lexend"/>
                <a:ea typeface="Lexend"/>
                <a:cs typeface="Lexend"/>
                <a:sym typeface="Lexend"/>
              </a:rPr>
              <a:t>New</a:t>
            </a:r>
            <a:r>
              <a:rPr lang="en" sz="1150">
                <a:solidFill>
                  <a:srgbClr val="16394D"/>
                </a:solidFill>
                <a:latin typeface="Lexend Light"/>
                <a:ea typeface="Lexend Light"/>
                <a:cs typeface="Lexend Light"/>
                <a:sym typeface="Lexend Light"/>
              </a:rPr>
              <a:t> data model</a:t>
            </a:r>
            <a:endParaRPr sz="1150">
              <a:solidFill>
                <a:srgbClr val="16394D"/>
              </a:solidFill>
              <a:latin typeface="Lexend Light"/>
              <a:ea typeface="Lexend Light"/>
              <a:cs typeface="Lexend Light"/>
              <a:sym typeface="Lexend Light"/>
            </a:endParaRPr>
          </a:p>
          <a:p>
            <a:pPr marL="457200" lvl="0" indent="-301625" algn="l" rtl="0">
              <a:lnSpc>
                <a:spcPct val="150000"/>
              </a:lnSpc>
              <a:spcBef>
                <a:spcPts val="0"/>
              </a:spcBef>
              <a:spcAft>
                <a:spcPts val="0"/>
              </a:spcAft>
              <a:buClr>
                <a:srgbClr val="000000"/>
              </a:buClr>
              <a:buSzPts val="1150"/>
              <a:buFont typeface="Lexend Light"/>
              <a:buChar char="●"/>
            </a:pPr>
            <a:r>
              <a:rPr lang="en" sz="1150" b="1">
                <a:solidFill>
                  <a:srgbClr val="16394D"/>
                </a:solidFill>
                <a:latin typeface="Lexend"/>
                <a:ea typeface="Lexend"/>
                <a:cs typeface="Lexend"/>
                <a:sym typeface="Lexend"/>
              </a:rPr>
              <a:t>New</a:t>
            </a:r>
            <a:r>
              <a:rPr lang="en" sz="1150">
                <a:solidFill>
                  <a:srgbClr val="16394D"/>
                </a:solidFill>
                <a:latin typeface="Lexend Light"/>
                <a:ea typeface="Lexend Light"/>
                <a:cs typeface="Lexend Light"/>
                <a:sym typeface="Lexend Light"/>
              </a:rPr>
              <a:t> metrics</a:t>
            </a:r>
            <a:endParaRPr sz="1150">
              <a:solidFill>
                <a:srgbClr val="16394D"/>
              </a:solidFill>
              <a:latin typeface="Lexend Light"/>
              <a:ea typeface="Lexend Light"/>
              <a:cs typeface="Lexend Light"/>
              <a:sym typeface="Lexend Light"/>
            </a:endParaRPr>
          </a:p>
          <a:p>
            <a:pPr marL="457200" lvl="0" indent="0" algn="l" rtl="0">
              <a:lnSpc>
                <a:spcPct val="150000"/>
              </a:lnSpc>
              <a:spcBef>
                <a:spcPts val="0"/>
              </a:spcBef>
              <a:spcAft>
                <a:spcPts val="0"/>
              </a:spcAft>
              <a:buNone/>
            </a:pPr>
            <a:endParaRPr sz="1150" b="1">
              <a:solidFill>
                <a:srgbClr val="000000"/>
              </a:solidFill>
              <a:latin typeface="Open Sans"/>
              <a:ea typeface="Open Sans"/>
              <a:cs typeface="Open Sans"/>
              <a:sym typeface="Open Sans"/>
            </a:endParaRPr>
          </a:p>
          <a:p>
            <a:pPr marL="0" lvl="0" indent="0" algn="l" rtl="0">
              <a:spcBef>
                <a:spcPts val="0"/>
              </a:spcBef>
              <a:spcAft>
                <a:spcPts val="0"/>
              </a:spcAft>
              <a:buNone/>
            </a:pPr>
            <a:endParaRPr sz="1100" b="1">
              <a:latin typeface="Open Sans"/>
              <a:ea typeface="Open Sans"/>
              <a:cs typeface="Open Sans"/>
              <a:sym typeface="Open Sans"/>
            </a:endParaRPr>
          </a:p>
        </p:txBody>
      </p:sp>
      <p:pic>
        <p:nvPicPr>
          <p:cNvPr id="182" name="Google Shape;182;p31"/>
          <p:cNvPicPr preferRelativeResize="0"/>
          <p:nvPr/>
        </p:nvPicPr>
        <p:blipFill rotWithShape="1">
          <a:blip r:embed="rId3">
            <a:alphaModFix/>
          </a:blip>
          <a:srcRect l="2471" r="2471"/>
          <a:stretch/>
        </p:blipFill>
        <p:spPr>
          <a:xfrm>
            <a:off x="899399" y="1182625"/>
            <a:ext cx="3458376" cy="3229572"/>
          </a:xfrm>
          <a:prstGeom prst="rect">
            <a:avLst/>
          </a:prstGeom>
          <a:noFill/>
          <a:ln>
            <a:noFill/>
          </a:ln>
        </p:spPr>
      </p:pic>
      <p:pic>
        <p:nvPicPr>
          <p:cNvPr id="183" name="Google Shape;183;p31"/>
          <p:cNvPicPr preferRelativeResize="0"/>
          <p:nvPr/>
        </p:nvPicPr>
        <p:blipFill rotWithShape="1">
          <a:blip r:embed="rId4">
            <a:alphaModFix/>
          </a:blip>
          <a:srcRect/>
          <a:stretch/>
        </p:blipFill>
        <p:spPr>
          <a:xfrm>
            <a:off x="4186788" y="51675"/>
            <a:ext cx="770425" cy="770400"/>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61" name="Google Shape;61;p14"/>
          <p:cNvSpPr txBox="1"/>
          <p:nvPr/>
        </p:nvSpPr>
        <p:spPr>
          <a:xfrm>
            <a:off x="4791725" y="1054488"/>
            <a:ext cx="3693900" cy="2694300"/>
          </a:xfrm>
          <a:prstGeom prst="rect">
            <a:avLst/>
          </a:prstGeom>
          <a:noFill/>
          <a:ln>
            <a:noFill/>
          </a:ln>
        </p:spPr>
        <p:txBody>
          <a:bodyPr spcFirstLastPara="1" wrap="square" lIns="91425" tIns="91425" rIns="91425" bIns="91425" anchor="t" anchorCtr="0">
            <a:spAutoFit/>
          </a:bodyPr>
          <a:lstStyle/>
          <a:p>
            <a:pPr marL="0" lvl="0" indent="0" algn="l" rtl="0">
              <a:lnSpc>
                <a:spcPct val="150000"/>
              </a:lnSpc>
              <a:spcBef>
                <a:spcPts val="0"/>
              </a:spcBef>
              <a:spcAft>
                <a:spcPts val="0"/>
              </a:spcAft>
              <a:buNone/>
            </a:pPr>
            <a:r>
              <a:rPr lang="en" sz="1550" b="1">
                <a:solidFill>
                  <a:srgbClr val="16394D"/>
                </a:solidFill>
                <a:latin typeface="Lexend"/>
                <a:ea typeface="Lexend"/>
                <a:cs typeface="Lexend"/>
                <a:sym typeface="Lexend"/>
              </a:rPr>
              <a:t>Nice to Meet You</a:t>
            </a:r>
            <a:endParaRPr sz="1550" b="1">
              <a:solidFill>
                <a:srgbClr val="16394D"/>
              </a:solidFill>
              <a:latin typeface="Lexend"/>
              <a:ea typeface="Lexend"/>
              <a:cs typeface="Lexend"/>
              <a:sym typeface="Lexend"/>
            </a:endParaRPr>
          </a:p>
          <a:p>
            <a:pPr marL="0" lvl="0" indent="0" algn="l" rtl="0">
              <a:lnSpc>
                <a:spcPct val="115000"/>
              </a:lnSpc>
              <a:spcBef>
                <a:spcPts val="0"/>
              </a:spcBef>
              <a:spcAft>
                <a:spcPts val="0"/>
              </a:spcAft>
              <a:buNone/>
            </a:pPr>
            <a:r>
              <a:rPr lang="en" sz="1150" b="1">
                <a:solidFill>
                  <a:srgbClr val="439ED7"/>
                </a:solidFill>
                <a:latin typeface="Lexend"/>
                <a:ea typeface="Lexend"/>
                <a:cs typeface="Lexend"/>
                <a:sym typeface="Lexend"/>
              </a:rPr>
              <a:t>A LITTLE BIT ABOUT ME…</a:t>
            </a:r>
            <a:r>
              <a:rPr lang="en" sz="1350" b="1">
                <a:solidFill>
                  <a:srgbClr val="0B2645"/>
                </a:solidFill>
                <a:latin typeface="Open Sans"/>
                <a:ea typeface="Open Sans"/>
                <a:cs typeface="Open Sans"/>
                <a:sym typeface="Open Sans"/>
              </a:rPr>
              <a:t/>
            </a:r>
            <a:br>
              <a:rPr lang="en" sz="1350" b="1">
                <a:solidFill>
                  <a:srgbClr val="0B2645"/>
                </a:solidFill>
                <a:latin typeface="Open Sans"/>
                <a:ea typeface="Open Sans"/>
                <a:cs typeface="Open Sans"/>
                <a:sym typeface="Open Sans"/>
              </a:rPr>
            </a:br>
            <a:endParaRPr sz="1050">
              <a:solidFill>
                <a:srgbClr val="434343"/>
              </a:solidFill>
              <a:latin typeface="Open Sans"/>
              <a:ea typeface="Open Sans"/>
              <a:cs typeface="Open Sans"/>
              <a:sym typeface="Open Sans"/>
            </a:endParaRPr>
          </a:p>
          <a:p>
            <a:pPr marL="457200" lvl="0" indent="-301625" algn="l" rtl="0">
              <a:lnSpc>
                <a:spcPct val="150000"/>
              </a:lnSpc>
              <a:spcBef>
                <a:spcPts val="0"/>
              </a:spcBef>
              <a:spcAft>
                <a:spcPts val="0"/>
              </a:spcAft>
              <a:buClr>
                <a:srgbClr val="16394D"/>
              </a:buClr>
              <a:buSzPts val="1150"/>
              <a:buFont typeface="Open Sans"/>
              <a:buChar char="●"/>
            </a:pPr>
            <a:r>
              <a:rPr lang="en" sz="1150" b="1">
                <a:solidFill>
                  <a:srgbClr val="16394D"/>
                </a:solidFill>
                <a:latin typeface="Lexend"/>
                <a:ea typeface="Lexend"/>
                <a:cs typeface="Lexend"/>
                <a:sym typeface="Lexend"/>
              </a:rPr>
              <a:t>Director of Growth Marketing </a:t>
            </a:r>
            <a:r>
              <a:rPr lang="en" sz="1150">
                <a:solidFill>
                  <a:srgbClr val="16394D"/>
                </a:solidFill>
                <a:latin typeface="Lexend Light"/>
                <a:ea typeface="Lexend Light"/>
                <a:cs typeface="Lexend Light"/>
                <a:sym typeface="Lexend Light"/>
              </a:rPr>
              <a:t>at Tempest</a:t>
            </a:r>
            <a:endParaRPr sz="1150">
              <a:solidFill>
                <a:srgbClr val="16394D"/>
              </a:solidFill>
              <a:latin typeface="Lexend Light"/>
              <a:ea typeface="Lexend Light"/>
              <a:cs typeface="Lexend Light"/>
              <a:sym typeface="Lexend Light"/>
            </a:endParaRPr>
          </a:p>
          <a:p>
            <a:pPr marL="457200" lvl="0" indent="-301625" algn="l" rtl="0">
              <a:lnSpc>
                <a:spcPct val="150000"/>
              </a:lnSpc>
              <a:spcBef>
                <a:spcPts val="0"/>
              </a:spcBef>
              <a:spcAft>
                <a:spcPts val="0"/>
              </a:spcAft>
              <a:buClr>
                <a:srgbClr val="16394D"/>
              </a:buClr>
              <a:buSzPts val="1150"/>
              <a:buFont typeface="Open Sans"/>
              <a:buChar char="●"/>
            </a:pPr>
            <a:r>
              <a:rPr lang="en" sz="1150" b="1">
                <a:solidFill>
                  <a:srgbClr val="16394D"/>
                </a:solidFill>
                <a:latin typeface="Lexend"/>
                <a:ea typeface="Lexend"/>
                <a:cs typeface="Lexend"/>
                <a:sym typeface="Lexend"/>
              </a:rPr>
              <a:t>Former Content Manager</a:t>
            </a:r>
            <a:r>
              <a:rPr lang="en" sz="1150">
                <a:solidFill>
                  <a:srgbClr val="16394D"/>
                </a:solidFill>
                <a:latin typeface="Lexend Light"/>
                <a:ea typeface="Lexend Light"/>
                <a:cs typeface="Lexend Light"/>
                <a:sym typeface="Lexend Light"/>
              </a:rPr>
              <a:t> at PHLCVB</a:t>
            </a:r>
            <a:endParaRPr sz="1150">
              <a:solidFill>
                <a:srgbClr val="16394D"/>
              </a:solidFill>
              <a:latin typeface="Lexend Light"/>
              <a:ea typeface="Lexend Light"/>
              <a:cs typeface="Lexend Light"/>
              <a:sym typeface="Lexend Light"/>
            </a:endParaRPr>
          </a:p>
          <a:p>
            <a:pPr marL="457200" lvl="0" indent="-301625" algn="l" rtl="0">
              <a:lnSpc>
                <a:spcPct val="150000"/>
              </a:lnSpc>
              <a:spcBef>
                <a:spcPts val="0"/>
              </a:spcBef>
              <a:spcAft>
                <a:spcPts val="0"/>
              </a:spcAft>
              <a:buClr>
                <a:srgbClr val="000000"/>
              </a:buClr>
              <a:buSzPts val="1150"/>
              <a:buFont typeface="Open Sans"/>
              <a:buChar char="●"/>
            </a:pPr>
            <a:r>
              <a:rPr lang="en" sz="1150" b="1">
                <a:solidFill>
                  <a:srgbClr val="16394D"/>
                </a:solidFill>
                <a:latin typeface="Lexend"/>
                <a:ea typeface="Lexend"/>
                <a:cs typeface="Lexend"/>
                <a:sym typeface="Lexend"/>
              </a:rPr>
              <a:t>Photographer</a:t>
            </a:r>
            <a:endParaRPr sz="1150" b="1">
              <a:solidFill>
                <a:srgbClr val="16394D"/>
              </a:solidFill>
              <a:latin typeface="Lexend"/>
              <a:ea typeface="Lexend"/>
              <a:cs typeface="Lexend"/>
              <a:sym typeface="Lexend"/>
            </a:endParaRPr>
          </a:p>
          <a:p>
            <a:pPr marL="457200" lvl="0" indent="-301625" algn="l" rtl="0">
              <a:lnSpc>
                <a:spcPct val="150000"/>
              </a:lnSpc>
              <a:spcBef>
                <a:spcPts val="0"/>
              </a:spcBef>
              <a:spcAft>
                <a:spcPts val="0"/>
              </a:spcAft>
              <a:buClr>
                <a:srgbClr val="16394D"/>
              </a:buClr>
              <a:buSzPts val="1150"/>
              <a:buFont typeface="Lexend"/>
              <a:buChar char="●"/>
            </a:pPr>
            <a:r>
              <a:rPr lang="en" sz="1150" b="1">
                <a:solidFill>
                  <a:srgbClr val="16394D"/>
                </a:solidFill>
                <a:latin typeface="Lexend"/>
                <a:ea typeface="Lexend"/>
                <a:cs typeface="Lexend"/>
                <a:sym typeface="Lexend"/>
              </a:rPr>
              <a:t>Passionate Philadelphia Eagles fan</a:t>
            </a:r>
            <a:br>
              <a:rPr lang="en" sz="1150" b="1">
                <a:solidFill>
                  <a:srgbClr val="16394D"/>
                </a:solidFill>
                <a:latin typeface="Lexend"/>
                <a:ea typeface="Lexend"/>
                <a:cs typeface="Lexend"/>
                <a:sym typeface="Lexend"/>
              </a:rPr>
            </a:br>
            <a:r>
              <a:rPr lang="en" sz="1150">
                <a:solidFill>
                  <a:srgbClr val="16394D"/>
                </a:solidFill>
                <a:latin typeface="Lexend Light"/>
                <a:ea typeface="Lexend Light"/>
                <a:cs typeface="Lexend Light"/>
                <a:sym typeface="Lexend Light"/>
              </a:rPr>
              <a:t>(Go Birds!)</a:t>
            </a:r>
            <a:endParaRPr sz="1150">
              <a:solidFill>
                <a:srgbClr val="000000"/>
              </a:solidFill>
              <a:latin typeface="Lexend Light"/>
              <a:ea typeface="Lexend Light"/>
              <a:cs typeface="Lexend Light"/>
              <a:sym typeface="Lexend Light"/>
            </a:endParaRPr>
          </a:p>
          <a:p>
            <a:pPr marL="457200" lvl="0" indent="0" algn="l" rtl="0">
              <a:lnSpc>
                <a:spcPct val="150000"/>
              </a:lnSpc>
              <a:spcBef>
                <a:spcPts val="0"/>
              </a:spcBef>
              <a:spcAft>
                <a:spcPts val="0"/>
              </a:spcAft>
              <a:buNone/>
            </a:pPr>
            <a:endParaRPr sz="1150">
              <a:solidFill>
                <a:srgbClr val="000000"/>
              </a:solidFill>
              <a:latin typeface="Open Sans"/>
              <a:ea typeface="Open Sans"/>
              <a:cs typeface="Open Sans"/>
              <a:sym typeface="Open Sans"/>
            </a:endParaRPr>
          </a:p>
          <a:p>
            <a:pPr marL="0" lvl="0" indent="0" algn="l" rtl="0">
              <a:spcBef>
                <a:spcPts val="0"/>
              </a:spcBef>
              <a:spcAft>
                <a:spcPts val="0"/>
              </a:spcAft>
              <a:buNone/>
            </a:pPr>
            <a:endParaRPr sz="1100">
              <a:latin typeface="Open Sans"/>
              <a:ea typeface="Open Sans"/>
              <a:cs typeface="Open Sans"/>
              <a:sym typeface="Open Sans"/>
            </a:endParaRPr>
          </a:p>
        </p:txBody>
      </p:sp>
      <p:pic>
        <p:nvPicPr>
          <p:cNvPr id="62" name="Google Shape;62;p14"/>
          <p:cNvPicPr preferRelativeResize="0"/>
          <p:nvPr/>
        </p:nvPicPr>
        <p:blipFill rotWithShape="1">
          <a:blip r:embed="rId3">
            <a:alphaModFix/>
          </a:blip>
          <a:srcRect l="6375" t="6373" b="28052"/>
          <a:stretch/>
        </p:blipFill>
        <p:spPr>
          <a:xfrm>
            <a:off x="899399" y="1182625"/>
            <a:ext cx="3458377" cy="3229573"/>
          </a:xfrm>
          <a:prstGeom prst="rect">
            <a:avLst/>
          </a:prstGeom>
          <a:noFill/>
          <a:ln>
            <a:noFill/>
          </a:ln>
        </p:spPr>
      </p:pic>
      <p:pic>
        <p:nvPicPr>
          <p:cNvPr id="63" name="Google Shape;63;p14"/>
          <p:cNvPicPr preferRelativeResize="0"/>
          <p:nvPr/>
        </p:nvPicPr>
        <p:blipFill>
          <a:blip r:embed="rId4">
            <a:alphaModFix/>
          </a:blip>
          <a:stretch>
            <a:fillRect/>
          </a:stretch>
        </p:blipFill>
        <p:spPr>
          <a:xfrm>
            <a:off x="3560248" y="244875"/>
            <a:ext cx="2023501" cy="405075"/>
          </a:xfrm>
          <a:prstGeom prst="rect">
            <a:avLst/>
          </a:prstGeom>
          <a:noFill/>
          <a:ln>
            <a:noFill/>
          </a:ln>
          <a:effectLst>
            <a:outerShdw blurRad="57150" dist="19050" dir="5400000" algn="bl" rotWithShape="0">
              <a:srgbClr val="000000">
                <a:alpha val="21000"/>
              </a:srgbClr>
            </a:outerShdw>
          </a:effec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439ED7"/>
        </a:solidFill>
        <a:effectLst/>
      </p:bgPr>
    </p:bg>
    <p:spTree>
      <p:nvGrpSpPr>
        <p:cNvPr id="1" name="Shape 187"/>
        <p:cNvGrpSpPr/>
        <p:nvPr/>
      </p:nvGrpSpPr>
      <p:grpSpPr>
        <a:xfrm>
          <a:off x="0" y="0"/>
          <a:ext cx="0" cy="0"/>
          <a:chOff x="0" y="0"/>
          <a:chExt cx="0" cy="0"/>
        </a:xfrm>
      </p:grpSpPr>
      <p:sp>
        <p:nvSpPr>
          <p:cNvPr id="188" name="Google Shape;188;p32"/>
          <p:cNvSpPr txBox="1"/>
          <p:nvPr/>
        </p:nvSpPr>
        <p:spPr>
          <a:xfrm>
            <a:off x="1129225" y="2221650"/>
            <a:ext cx="6877200" cy="700200"/>
          </a:xfrm>
          <a:prstGeom prst="rect">
            <a:avLst/>
          </a:prstGeom>
          <a:noFill/>
          <a:ln>
            <a:noFill/>
          </a:ln>
        </p:spPr>
        <p:txBody>
          <a:bodyPr spcFirstLastPara="1" wrap="square" lIns="91425" tIns="91425" rIns="91425" bIns="91425" anchor="t" anchorCtr="0">
            <a:spAutoFit/>
          </a:bodyPr>
          <a:lstStyle/>
          <a:p>
            <a:pPr marL="0" lvl="0" indent="0" algn="ctr" rtl="0">
              <a:lnSpc>
                <a:spcPct val="150000"/>
              </a:lnSpc>
              <a:spcBef>
                <a:spcPts val="0"/>
              </a:spcBef>
              <a:spcAft>
                <a:spcPts val="0"/>
              </a:spcAft>
              <a:buClr>
                <a:schemeClr val="dk1"/>
              </a:buClr>
              <a:buSzPts val="1100"/>
              <a:buFont typeface="Arial"/>
              <a:buNone/>
            </a:pPr>
            <a:r>
              <a:rPr lang="en" sz="3350" b="1">
                <a:solidFill>
                  <a:schemeClr val="lt1"/>
                </a:solidFill>
                <a:latin typeface="Lexend"/>
                <a:ea typeface="Lexend"/>
                <a:cs typeface="Lexend"/>
                <a:sym typeface="Lexend"/>
              </a:rPr>
              <a:t>New User Interface</a:t>
            </a:r>
            <a:endParaRPr sz="4150" b="1">
              <a:solidFill>
                <a:srgbClr val="FFFFFF"/>
              </a:solidFill>
              <a:latin typeface="Lexend"/>
              <a:ea typeface="Lexend"/>
              <a:cs typeface="Lexend"/>
              <a:sym typeface="Lexend"/>
            </a:endParaRPr>
          </a:p>
        </p:txBody>
      </p:sp>
      <p:pic>
        <p:nvPicPr>
          <p:cNvPr id="189" name="Google Shape;189;p32"/>
          <p:cNvPicPr preferRelativeResize="0"/>
          <p:nvPr/>
        </p:nvPicPr>
        <p:blipFill rotWithShape="1">
          <a:blip r:embed="rId3">
            <a:alphaModFix/>
          </a:blip>
          <a:srcRect/>
          <a:stretch/>
        </p:blipFill>
        <p:spPr>
          <a:xfrm>
            <a:off x="4186788" y="51675"/>
            <a:ext cx="770425" cy="770400"/>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pic>
        <p:nvPicPr>
          <p:cNvPr id="194" name="Google Shape;194;p33"/>
          <p:cNvPicPr preferRelativeResize="0"/>
          <p:nvPr/>
        </p:nvPicPr>
        <p:blipFill>
          <a:blip r:embed="rId3">
            <a:alphaModFix/>
          </a:blip>
          <a:stretch>
            <a:fillRect/>
          </a:stretch>
        </p:blipFill>
        <p:spPr>
          <a:xfrm>
            <a:off x="1273675" y="951550"/>
            <a:ext cx="6596762" cy="3240401"/>
          </a:xfrm>
          <a:prstGeom prst="rect">
            <a:avLst/>
          </a:prstGeom>
          <a:noFill/>
          <a:ln>
            <a:noFill/>
          </a:ln>
        </p:spPr>
      </p:pic>
      <p:grpSp>
        <p:nvGrpSpPr>
          <p:cNvPr id="195" name="Google Shape;195;p33"/>
          <p:cNvGrpSpPr/>
          <p:nvPr/>
        </p:nvGrpSpPr>
        <p:grpSpPr>
          <a:xfrm>
            <a:off x="114836" y="1223785"/>
            <a:ext cx="2010461" cy="1670826"/>
            <a:chOff x="4925095" y="5260356"/>
            <a:chExt cx="2328000" cy="1922700"/>
          </a:xfrm>
        </p:grpSpPr>
        <p:sp>
          <p:nvSpPr>
            <p:cNvPr id="196" name="Google Shape;196;p33"/>
            <p:cNvSpPr txBox="1"/>
            <p:nvPr/>
          </p:nvSpPr>
          <p:spPr>
            <a:xfrm>
              <a:off x="4925095" y="6243756"/>
              <a:ext cx="2328000" cy="939300"/>
            </a:xfrm>
            <a:prstGeom prst="rect">
              <a:avLst/>
            </a:prstGeom>
            <a:solidFill>
              <a:srgbClr val="16394D"/>
            </a:solidFill>
            <a:ln>
              <a:noFill/>
            </a:ln>
          </p:spPr>
          <p:txBody>
            <a:bodyPr spcFirstLastPara="1" wrap="square" lIns="182875" tIns="182875" rIns="182875" bIns="182875" anchor="ctr" anchorCtr="0">
              <a:noAutofit/>
            </a:bodyPr>
            <a:lstStyle/>
            <a:p>
              <a:pPr marL="0" marR="0" lvl="0" indent="0" algn="l" rtl="0">
                <a:lnSpc>
                  <a:spcPct val="115000"/>
                </a:lnSpc>
                <a:spcBef>
                  <a:spcPts val="0"/>
                </a:spcBef>
                <a:spcAft>
                  <a:spcPts val="0"/>
                </a:spcAft>
                <a:buClr>
                  <a:srgbClr val="000000"/>
                </a:buClr>
                <a:buSzPts val="1100"/>
                <a:buFont typeface="Arial"/>
                <a:buNone/>
              </a:pPr>
              <a:r>
                <a:rPr lang="en" sz="700" b="1">
                  <a:solidFill>
                    <a:schemeClr val="lt1"/>
                  </a:solidFill>
                  <a:latin typeface="Lexend"/>
                  <a:ea typeface="Lexend"/>
                  <a:cs typeface="Lexend"/>
                  <a:sym typeface="Lexend"/>
                </a:rPr>
                <a:t>COLLAPSABLE RIBBON</a:t>
              </a:r>
              <a:endParaRPr sz="700">
                <a:solidFill>
                  <a:schemeClr val="lt1"/>
                </a:solidFill>
                <a:latin typeface="Lexend Light"/>
                <a:ea typeface="Lexend Light"/>
                <a:cs typeface="Lexend Light"/>
                <a:sym typeface="Lexend Light"/>
              </a:endParaRPr>
            </a:p>
            <a:p>
              <a:pPr marL="0" marR="0" lvl="0" indent="0" algn="l" rtl="0">
                <a:lnSpc>
                  <a:spcPct val="115000"/>
                </a:lnSpc>
                <a:spcBef>
                  <a:spcPts val="0"/>
                </a:spcBef>
                <a:spcAft>
                  <a:spcPts val="0"/>
                </a:spcAft>
                <a:buClr>
                  <a:srgbClr val="000000"/>
                </a:buClr>
                <a:buSzPts val="1100"/>
                <a:buFont typeface="Arial"/>
                <a:buNone/>
              </a:pPr>
              <a:r>
                <a:rPr lang="en" sz="700">
                  <a:solidFill>
                    <a:schemeClr val="lt1"/>
                  </a:solidFill>
                  <a:latin typeface="Lexend Light"/>
                  <a:ea typeface="Lexend Light"/>
                  <a:cs typeface="Lexend Light"/>
                  <a:sym typeface="Lexend Light"/>
                </a:rPr>
                <a:t>Reports are accessed from a collapsable ribbon on the left side of the screen.</a:t>
              </a:r>
              <a:endParaRPr sz="700">
                <a:solidFill>
                  <a:schemeClr val="lt1"/>
                </a:solidFill>
                <a:latin typeface="Lexend Light"/>
                <a:ea typeface="Lexend Light"/>
                <a:cs typeface="Lexend Light"/>
                <a:sym typeface="Lexend Light"/>
              </a:endParaRPr>
            </a:p>
          </p:txBody>
        </p:sp>
        <p:cxnSp>
          <p:nvCxnSpPr>
            <p:cNvPr id="197" name="Google Shape;197;p33"/>
            <p:cNvCxnSpPr>
              <a:stCxn id="196" idx="0"/>
            </p:cNvCxnSpPr>
            <p:nvPr/>
          </p:nvCxnSpPr>
          <p:spPr>
            <a:xfrm rot="10800000" flipH="1">
              <a:off x="6089095" y="5260356"/>
              <a:ext cx="287700" cy="983400"/>
            </a:xfrm>
            <a:prstGeom prst="straightConnector1">
              <a:avLst/>
            </a:prstGeom>
            <a:noFill/>
            <a:ln w="9525" cap="flat" cmpd="sng">
              <a:solidFill>
                <a:srgbClr val="16394D"/>
              </a:solidFill>
              <a:prstDash val="solid"/>
              <a:round/>
              <a:headEnd type="none" w="med" len="med"/>
              <a:tailEnd type="oval" w="med" len="med"/>
            </a:ln>
          </p:spPr>
        </p:cxnSp>
      </p:grpSp>
      <p:sp>
        <p:nvSpPr>
          <p:cNvPr id="198" name="Google Shape;198;p33"/>
          <p:cNvSpPr txBox="1"/>
          <p:nvPr/>
        </p:nvSpPr>
        <p:spPr>
          <a:xfrm>
            <a:off x="50" y="4536175"/>
            <a:ext cx="9144000" cy="292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700" b="1">
                <a:solidFill>
                  <a:srgbClr val="16394D"/>
                </a:solidFill>
                <a:latin typeface="Lexend"/>
                <a:ea typeface="Lexend"/>
                <a:cs typeface="Lexend"/>
                <a:sym typeface="Lexend"/>
              </a:rPr>
              <a:t>GOOGLE ANALYTICS 4 USER INTERFACE</a:t>
            </a:r>
            <a:endParaRPr sz="700" b="1">
              <a:solidFill>
                <a:srgbClr val="16394D"/>
              </a:solidFill>
              <a:latin typeface="Lexend"/>
              <a:ea typeface="Lexend"/>
              <a:cs typeface="Lexend"/>
              <a:sym typeface="Lexend"/>
            </a:endParaRPr>
          </a:p>
        </p:txBody>
      </p:sp>
      <p:pic>
        <p:nvPicPr>
          <p:cNvPr id="199" name="Google Shape;199;p33"/>
          <p:cNvPicPr preferRelativeResize="0"/>
          <p:nvPr/>
        </p:nvPicPr>
        <p:blipFill rotWithShape="1">
          <a:blip r:embed="rId4">
            <a:alphaModFix/>
          </a:blip>
          <a:srcRect/>
          <a:stretch/>
        </p:blipFill>
        <p:spPr>
          <a:xfrm>
            <a:off x="4186788" y="51675"/>
            <a:ext cx="770425" cy="770400"/>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pic>
        <p:nvPicPr>
          <p:cNvPr id="204" name="Google Shape;204;p34"/>
          <p:cNvPicPr preferRelativeResize="0"/>
          <p:nvPr/>
        </p:nvPicPr>
        <p:blipFill>
          <a:blip r:embed="rId3">
            <a:alphaModFix/>
          </a:blip>
          <a:stretch>
            <a:fillRect/>
          </a:stretch>
        </p:blipFill>
        <p:spPr>
          <a:xfrm>
            <a:off x="1273675" y="951550"/>
            <a:ext cx="6596762" cy="3240401"/>
          </a:xfrm>
          <a:prstGeom prst="rect">
            <a:avLst/>
          </a:prstGeom>
          <a:noFill/>
          <a:ln>
            <a:noFill/>
          </a:ln>
        </p:spPr>
      </p:pic>
      <p:sp>
        <p:nvSpPr>
          <p:cNvPr id="205" name="Google Shape;205;p34"/>
          <p:cNvSpPr txBox="1"/>
          <p:nvPr/>
        </p:nvSpPr>
        <p:spPr>
          <a:xfrm>
            <a:off x="50" y="4536175"/>
            <a:ext cx="9144000" cy="292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700" b="1">
                <a:solidFill>
                  <a:srgbClr val="16394D"/>
                </a:solidFill>
                <a:latin typeface="Lexend"/>
                <a:ea typeface="Lexend"/>
                <a:cs typeface="Lexend"/>
                <a:sym typeface="Lexend"/>
              </a:rPr>
              <a:t>GOOGLE ANALYTICS 4 USER INTERFACE</a:t>
            </a:r>
            <a:endParaRPr sz="700" b="1">
              <a:solidFill>
                <a:srgbClr val="16394D"/>
              </a:solidFill>
              <a:latin typeface="Lexend"/>
              <a:ea typeface="Lexend"/>
              <a:cs typeface="Lexend"/>
              <a:sym typeface="Lexend"/>
            </a:endParaRPr>
          </a:p>
        </p:txBody>
      </p:sp>
      <p:cxnSp>
        <p:nvCxnSpPr>
          <p:cNvPr id="206" name="Google Shape;206;p34"/>
          <p:cNvCxnSpPr>
            <a:stCxn id="207" idx="0"/>
          </p:cNvCxnSpPr>
          <p:nvPr/>
        </p:nvCxnSpPr>
        <p:spPr>
          <a:xfrm rot="10800000">
            <a:off x="7501236" y="1076972"/>
            <a:ext cx="435600" cy="1297200"/>
          </a:xfrm>
          <a:prstGeom prst="straightConnector1">
            <a:avLst/>
          </a:prstGeom>
          <a:noFill/>
          <a:ln w="9525" cap="flat" cmpd="sng">
            <a:solidFill>
              <a:srgbClr val="16394D"/>
            </a:solidFill>
            <a:prstDash val="solid"/>
            <a:round/>
            <a:headEnd type="none" w="med" len="med"/>
            <a:tailEnd type="oval" w="med" len="med"/>
          </a:ln>
        </p:spPr>
      </p:cxnSp>
      <p:sp>
        <p:nvSpPr>
          <p:cNvPr id="207" name="Google Shape;207;p34"/>
          <p:cNvSpPr txBox="1"/>
          <p:nvPr/>
        </p:nvSpPr>
        <p:spPr>
          <a:xfrm>
            <a:off x="6931536" y="2374172"/>
            <a:ext cx="2010600" cy="816300"/>
          </a:xfrm>
          <a:prstGeom prst="rect">
            <a:avLst/>
          </a:prstGeom>
          <a:solidFill>
            <a:srgbClr val="16394D"/>
          </a:solidFill>
          <a:ln>
            <a:noFill/>
          </a:ln>
        </p:spPr>
        <p:txBody>
          <a:bodyPr spcFirstLastPara="1" wrap="square" lIns="182875" tIns="182875" rIns="182875" bIns="182875" anchor="ctr" anchorCtr="0">
            <a:noAutofit/>
          </a:bodyPr>
          <a:lstStyle/>
          <a:p>
            <a:pPr marL="0" lvl="0" indent="0" algn="l" rtl="0">
              <a:lnSpc>
                <a:spcPct val="115000"/>
              </a:lnSpc>
              <a:spcBef>
                <a:spcPts val="0"/>
              </a:spcBef>
              <a:spcAft>
                <a:spcPts val="0"/>
              </a:spcAft>
              <a:buClr>
                <a:schemeClr val="dk1"/>
              </a:buClr>
              <a:buSzPts val="1100"/>
              <a:buFont typeface="Arial"/>
              <a:buNone/>
            </a:pPr>
            <a:r>
              <a:rPr lang="en" sz="700" b="1">
                <a:solidFill>
                  <a:schemeClr val="lt1"/>
                </a:solidFill>
                <a:latin typeface="Lexend"/>
                <a:ea typeface="Lexend"/>
                <a:cs typeface="Lexend"/>
                <a:sym typeface="Lexend"/>
              </a:rPr>
              <a:t>DATE RANGE</a:t>
            </a:r>
            <a:endParaRPr sz="700">
              <a:solidFill>
                <a:schemeClr val="lt1"/>
              </a:solidFill>
              <a:latin typeface="Lexend Light"/>
              <a:ea typeface="Lexend Light"/>
              <a:cs typeface="Lexend Light"/>
              <a:sym typeface="Lexend Light"/>
            </a:endParaRPr>
          </a:p>
          <a:p>
            <a:pPr marL="0" marR="0" lvl="0" indent="0" algn="l" rtl="0">
              <a:lnSpc>
                <a:spcPct val="115000"/>
              </a:lnSpc>
              <a:spcBef>
                <a:spcPts val="0"/>
              </a:spcBef>
              <a:spcAft>
                <a:spcPts val="0"/>
              </a:spcAft>
              <a:buNone/>
            </a:pPr>
            <a:r>
              <a:rPr lang="en" sz="700">
                <a:solidFill>
                  <a:schemeClr val="lt1"/>
                </a:solidFill>
                <a:latin typeface="Lexend Light"/>
                <a:ea typeface="Lexend Light"/>
                <a:cs typeface="Lexend Light"/>
                <a:sym typeface="Lexend Light"/>
              </a:rPr>
              <a:t>As in Universal Analytics, you can customize the date range in the top right hand corner, complete with period over period analysis options.</a:t>
            </a:r>
            <a:endParaRPr sz="700">
              <a:solidFill>
                <a:schemeClr val="lt1"/>
              </a:solidFill>
              <a:latin typeface="Lexend Light"/>
              <a:ea typeface="Lexend Light"/>
              <a:cs typeface="Lexend Light"/>
              <a:sym typeface="Lexend Light"/>
            </a:endParaRPr>
          </a:p>
        </p:txBody>
      </p:sp>
      <p:pic>
        <p:nvPicPr>
          <p:cNvPr id="208" name="Google Shape;208;p34"/>
          <p:cNvPicPr preferRelativeResize="0"/>
          <p:nvPr/>
        </p:nvPicPr>
        <p:blipFill rotWithShape="1">
          <a:blip r:embed="rId4">
            <a:alphaModFix/>
          </a:blip>
          <a:srcRect/>
          <a:stretch/>
        </p:blipFill>
        <p:spPr>
          <a:xfrm>
            <a:off x="4186788" y="51675"/>
            <a:ext cx="770425" cy="770400"/>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pic>
        <p:nvPicPr>
          <p:cNvPr id="213" name="Google Shape;213;p35"/>
          <p:cNvPicPr preferRelativeResize="0"/>
          <p:nvPr/>
        </p:nvPicPr>
        <p:blipFill>
          <a:blip r:embed="rId3">
            <a:alphaModFix/>
          </a:blip>
          <a:stretch>
            <a:fillRect/>
          </a:stretch>
        </p:blipFill>
        <p:spPr>
          <a:xfrm>
            <a:off x="1273675" y="951550"/>
            <a:ext cx="6596762" cy="3240401"/>
          </a:xfrm>
          <a:prstGeom prst="rect">
            <a:avLst/>
          </a:prstGeom>
          <a:noFill/>
          <a:ln>
            <a:noFill/>
          </a:ln>
        </p:spPr>
      </p:pic>
      <p:sp>
        <p:nvSpPr>
          <p:cNvPr id="214" name="Google Shape;214;p35"/>
          <p:cNvSpPr txBox="1"/>
          <p:nvPr/>
        </p:nvSpPr>
        <p:spPr>
          <a:xfrm>
            <a:off x="885686" y="3630185"/>
            <a:ext cx="2010600" cy="816300"/>
          </a:xfrm>
          <a:prstGeom prst="rect">
            <a:avLst/>
          </a:prstGeom>
          <a:solidFill>
            <a:srgbClr val="16394E"/>
          </a:solidFill>
          <a:ln>
            <a:noFill/>
          </a:ln>
        </p:spPr>
        <p:txBody>
          <a:bodyPr spcFirstLastPara="1" wrap="square" lIns="182875" tIns="182875" rIns="182875" bIns="182875" anchor="ctr" anchorCtr="0">
            <a:noAutofit/>
          </a:bodyPr>
          <a:lstStyle/>
          <a:p>
            <a:pPr marL="0" lvl="0" indent="0" algn="l" rtl="0">
              <a:lnSpc>
                <a:spcPct val="115000"/>
              </a:lnSpc>
              <a:spcBef>
                <a:spcPts val="0"/>
              </a:spcBef>
              <a:spcAft>
                <a:spcPts val="0"/>
              </a:spcAft>
              <a:buClr>
                <a:schemeClr val="dk1"/>
              </a:buClr>
              <a:buSzPts val="1100"/>
              <a:buFont typeface="Arial"/>
              <a:buNone/>
            </a:pPr>
            <a:r>
              <a:rPr lang="en" sz="700" b="1">
                <a:solidFill>
                  <a:schemeClr val="lt1"/>
                </a:solidFill>
                <a:latin typeface="Lexend"/>
                <a:ea typeface="Lexend"/>
                <a:cs typeface="Lexend"/>
                <a:sym typeface="Lexend"/>
              </a:rPr>
              <a:t>REPORTS SNAPSHOT</a:t>
            </a:r>
            <a:endParaRPr sz="700">
              <a:solidFill>
                <a:schemeClr val="lt1"/>
              </a:solidFill>
              <a:latin typeface="Lexend Light"/>
              <a:ea typeface="Lexend Light"/>
              <a:cs typeface="Lexend Light"/>
              <a:sym typeface="Lexend Light"/>
            </a:endParaRPr>
          </a:p>
          <a:p>
            <a:pPr marL="0" marR="0" lvl="0" indent="0" algn="l" rtl="0">
              <a:lnSpc>
                <a:spcPct val="115000"/>
              </a:lnSpc>
              <a:spcBef>
                <a:spcPts val="0"/>
              </a:spcBef>
              <a:spcAft>
                <a:spcPts val="0"/>
              </a:spcAft>
              <a:buNone/>
            </a:pPr>
            <a:r>
              <a:rPr lang="en" sz="700">
                <a:solidFill>
                  <a:schemeClr val="lt1"/>
                </a:solidFill>
                <a:latin typeface="Lexend Light"/>
                <a:ea typeface="Lexend Light"/>
                <a:cs typeface="Lexend Light"/>
                <a:sym typeface="Lexend Light"/>
              </a:rPr>
              <a:t>This initial reporting view in GA4 provides a high-level overview of your top KPIs, campaign insights, user retention and more.</a:t>
            </a:r>
            <a:endParaRPr sz="700">
              <a:solidFill>
                <a:schemeClr val="lt1"/>
              </a:solidFill>
              <a:latin typeface="Lexend Light"/>
              <a:ea typeface="Lexend Light"/>
              <a:cs typeface="Lexend Light"/>
              <a:sym typeface="Lexend Light"/>
            </a:endParaRPr>
          </a:p>
        </p:txBody>
      </p:sp>
      <p:sp>
        <p:nvSpPr>
          <p:cNvPr id="215" name="Google Shape;215;p35"/>
          <p:cNvSpPr txBox="1"/>
          <p:nvPr/>
        </p:nvSpPr>
        <p:spPr>
          <a:xfrm>
            <a:off x="50" y="4536175"/>
            <a:ext cx="9144000" cy="292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700" b="1">
                <a:solidFill>
                  <a:srgbClr val="16394D"/>
                </a:solidFill>
                <a:latin typeface="Lexend"/>
                <a:ea typeface="Lexend"/>
                <a:cs typeface="Lexend"/>
                <a:sym typeface="Lexend"/>
              </a:rPr>
              <a:t>GOOGLE ANALYTICS 4 USER INTERFACE</a:t>
            </a:r>
            <a:endParaRPr sz="700" b="1">
              <a:solidFill>
                <a:srgbClr val="16394D"/>
              </a:solidFill>
              <a:latin typeface="Lexend"/>
              <a:ea typeface="Lexend"/>
              <a:cs typeface="Lexend"/>
              <a:sym typeface="Lexend"/>
            </a:endParaRPr>
          </a:p>
        </p:txBody>
      </p:sp>
      <p:cxnSp>
        <p:nvCxnSpPr>
          <p:cNvPr id="216" name="Google Shape;216;p35"/>
          <p:cNvCxnSpPr>
            <a:stCxn id="214" idx="0"/>
          </p:cNvCxnSpPr>
          <p:nvPr/>
        </p:nvCxnSpPr>
        <p:spPr>
          <a:xfrm rot="10800000" flipH="1">
            <a:off x="1890986" y="1663685"/>
            <a:ext cx="440100" cy="1966500"/>
          </a:xfrm>
          <a:prstGeom prst="straightConnector1">
            <a:avLst/>
          </a:prstGeom>
          <a:noFill/>
          <a:ln w="9525" cap="flat" cmpd="sng">
            <a:solidFill>
              <a:srgbClr val="16394E"/>
            </a:solidFill>
            <a:prstDash val="solid"/>
            <a:round/>
            <a:headEnd type="none" w="med" len="med"/>
            <a:tailEnd type="oval" w="med" len="med"/>
          </a:ln>
        </p:spPr>
      </p:cxnSp>
      <p:pic>
        <p:nvPicPr>
          <p:cNvPr id="217" name="Google Shape;217;p35"/>
          <p:cNvPicPr preferRelativeResize="0"/>
          <p:nvPr/>
        </p:nvPicPr>
        <p:blipFill rotWithShape="1">
          <a:blip r:embed="rId4">
            <a:alphaModFix/>
          </a:blip>
          <a:srcRect/>
          <a:stretch/>
        </p:blipFill>
        <p:spPr>
          <a:xfrm>
            <a:off x="4186788" y="51675"/>
            <a:ext cx="770425" cy="770400"/>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pic>
        <p:nvPicPr>
          <p:cNvPr id="222" name="Google Shape;222;p36"/>
          <p:cNvPicPr preferRelativeResize="0"/>
          <p:nvPr/>
        </p:nvPicPr>
        <p:blipFill rotWithShape="1">
          <a:blip r:embed="rId3">
            <a:alphaModFix/>
          </a:blip>
          <a:srcRect/>
          <a:stretch/>
        </p:blipFill>
        <p:spPr>
          <a:xfrm>
            <a:off x="1273675" y="951550"/>
            <a:ext cx="6596762" cy="3240401"/>
          </a:xfrm>
          <a:prstGeom prst="rect">
            <a:avLst/>
          </a:prstGeom>
          <a:noFill/>
          <a:ln>
            <a:noFill/>
          </a:ln>
        </p:spPr>
      </p:pic>
      <p:sp>
        <p:nvSpPr>
          <p:cNvPr id="223" name="Google Shape;223;p36"/>
          <p:cNvSpPr txBox="1"/>
          <p:nvPr/>
        </p:nvSpPr>
        <p:spPr>
          <a:xfrm>
            <a:off x="50" y="4536175"/>
            <a:ext cx="9144000" cy="292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700" b="1">
                <a:solidFill>
                  <a:srgbClr val="16394D"/>
                </a:solidFill>
                <a:latin typeface="Lexend"/>
                <a:ea typeface="Lexend"/>
                <a:cs typeface="Lexend"/>
                <a:sym typeface="Lexend"/>
              </a:rPr>
              <a:t>GOOGLE ANALYTICS 4 USER INTERFACE</a:t>
            </a:r>
            <a:endParaRPr sz="700" b="1">
              <a:solidFill>
                <a:srgbClr val="16394D"/>
              </a:solidFill>
              <a:latin typeface="Lexend"/>
              <a:ea typeface="Lexend"/>
              <a:cs typeface="Lexend"/>
              <a:sym typeface="Lexend"/>
            </a:endParaRPr>
          </a:p>
        </p:txBody>
      </p:sp>
      <p:grpSp>
        <p:nvGrpSpPr>
          <p:cNvPr id="224" name="Google Shape;224;p36"/>
          <p:cNvGrpSpPr/>
          <p:nvPr/>
        </p:nvGrpSpPr>
        <p:grpSpPr>
          <a:xfrm>
            <a:off x="148386" y="692435"/>
            <a:ext cx="2010461" cy="1122313"/>
            <a:chOff x="4963944" y="4648905"/>
            <a:chExt cx="2328000" cy="1291500"/>
          </a:xfrm>
        </p:grpSpPr>
        <p:sp>
          <p:nvSpPr>
            <p:cNvPr id="225" name="Google Shape;225;p36"/>
            <p:cNvSpPr txBox="1"/>
            <p:nvPr/>
          </p:nvSpPr>
          <p:spPr>
            <a:xfrm>
              <a:off x="4963944" y="4648905"/>
              <a:ext cx="2328000" cy="939300"/>
            </a:xfrm>
            <a:prstGeom prst="rect">
              <a:avLst/>
            </a:prstGeom>
            <a:solidFill>
              <a:srgbClr val="16394D"/>
            </a:solidFill>
            <a:ln>
              <a:noFill/>
            </a:ln>
          </p:spPr>
          <p:txBody>
            <a:bodyPr spcFirstLastPara="1" wrap="square" lIns="182875" tIns="182875" rIns="182875" bIns="182875" anchor="ctr" anchorCtr="0">
              <a:noAutofit/>
            </a:bodyPr>
            <a:lstStyle/>
            <a:p>
              <a:pPr marL="0" marR="0" lvl="0" indent="0" algn="l" rtl="0">
                <a:lnSpc>
                  <a:spcPct val="115000"/>
                </a:lnSpc>
                <a:spcBef>
                  <a:spcPts val="0"/>
                </a:spcBef>
                <a:spcAft>
                  <a:spcPts val="0"/>
                </a:spcAft>
                <a:buClr>
                  <a:srgbClr val="000000"/>
                </a:buClr>
                <a:buSzPts val="1100"/>
                <a:buFont typeface="Arial"/>
                <a:buNone/>
              </a:pPr>
              <a:r>
                <a:rPr lang="en" sz="700" b="1">
                  <a:solidFill>
                    <a:schemeClr val="lt1"/>
                  </a:solidFill>
                  <a:latin typeface="Lexend"/>
                  <a:ea typeface="Lexend"/>
                  <a:cs typeface="Lexend"/>
                  <a:sym typeface="Lexend"/>
                </a:rPr>
                <a:t>LIFE CYCLE</a:t>
              </a:r>
              <a:endParaRPr sz="700">
                <a:solidFill>
                  <a:schemeClr val="lt1"/>
                </a:solidFill>
                <a:latin typeface="Lexend Light"/>
                <a:ea typeface="Lexend Light"/>
                <a:cs typeface="Lexend Light"/>
                <a:sym typeface="Lexend Light"/>
              </a:endParaRPr>
            </a:p>
            <a:p>
              <a:pPr marL="0" marR="0" lvl="0" indent="0" algn="l" rtl="0">
                <a:lnSpc>
                  <a:spcPct val="115000"/>
                </a:lnSpc>
                <a:spcBef>
                  <a:spcPts val="0"/>
                </a:spcBef>
                <a:spcAft>
                  <a:spcPts val="0"/>
                </a:spcAft>
                <a:buClr>
                  <a:srgbClr val="000000"/>
                </a:buClr>
                <a:buSzPts val="1100"/>
                <a:buFont typeface="Arial"/>
                <a:buNone/>
              </a:pPr>
              <a:r>
                <a:rPr lang="en" sz="700">
                  <a:solidFill>
                    <a:schemeClr val="lt1"/>
                  </a:solidFill>
                  <a:latin typeface="Lexend Light"/>
                  <a:ea typeface="Lexend Light"/>
                  <a:cs typeface="Lexend Light"/>
                  <a:sym typeface="Lexend Light"/>
                </a:rPr>
                <a:t>The default Life Cycle report collection contains information on user and traffic acquisition and engagement.</a:t>
              </a:r>
              <a:endParaRPr sz="700">
                <a:solidFill>
                  <a:schemeClr val="lt1"/>
                </a:solidFill>
                <a:latin typeface="Lexend Light"/>
                <a:ea typeface="Lexend Light"/>
                <a:cs typeface="Lexend Light"/>
                <a:sym typeface="Lexend Light"/>
              </a:endParaRPr>
            </a:p>
          </p:txBody>
        </p:sp>
        <p:cxnSp>
          <p:nvCxnSpPr>
            <p:cNvPr id="226" name="Google Shape;226;p36"/>
            <p:cNvCxnSpPr>
              <a:stCxn id="225" idx="2"/>
            </p:cNvCxnSpPr>
            <p:nvPr/>
          </p:nvCxnSpPr>
          <p:spPr>
            <a:xfrm>
              <a:off x="6127944" y="5588205"/>
              <a:ext cx="394200" cy="352200"/>
            </a:xfrm>
            <a:prstGeom prst="straightConnector1">
              <a:avLst/>
            </a:prstGeom>
            <a:noFill/>
            <a:ln w="9525" cap="flat" cmpd="sng">
              <a:solidFill>
                <a:srgbClr val="16394D"/>
              </a:solidFill>
              <a:prstDash val="solid"/>
              <a:round/>
              <a:headEnd type="none" w="med" len="med"/>
              <a:tailEnd type="oval" w="med" len="med"/>
            </a:ln>
          </p:spPr>
        </p:cxnSp>
      </p:grpSp>
      <p:pic>
        <p:nvPicPr>
          <p:cNvPr id="227" name="Google Shape;227;p36"/>
          <p:cNvPicPr preferRelativeResize="0"/>
          <p:nvPr/>
        </p:nvPicPr>
        <p:blipFill rotWithShape="1">
          <a:blip r:embed="rId4">
            <a:alphaModFix/>
          </a:blip>
          <a:srcRect/>
          <a:stretch/>
        </p:blipFill>
        <p:spPr>
          <a:xfrm>
            <a:off x="4186788" y="51675"/>
            <a:ext cx="770425" cy="770400"/>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pic>
        <p:nvPicPr>
          <p:cNvPr id="232" name="Google Shape;232;p37"/>
          <p:cNvPicPr preferRelativeResize="0"/>
          <p:nvPr/>
        </p:nvPicPr>
        <p:blipFill rotWithShape="1">
          <a:blip r:embed="rId3">
            <a:alphaModFix/>
          </a:blip>
          <a:srcRect/>
          <a:stretch/>
        </p:blipFill>
        <p:spPr>
          <a:xfrm>
            <a:off x="1273675" y="951550"/>
            <a:ext cx="6596762" cy="3240401"/>
          </a:xfrm>
          <a:prstGeom prst="rect">
            <a:avLst/>
          </a:prstGeom>
          <a:noFill/>
          <a:ln>
            <a:noFill/>
          </a:ln>
        </p:spPr>
      </p:pic>
      <p:sp>
        <p:nvSpPr>
          <p:cNvPr id="233" name="Google Shape;233;p37"/>
          <p:cNvSpPr txBox="1"/>
          <p:nvPr/>
        </p:nvSpPr>
        <p:spPr>
          <a:xfrm>
            <a:off x="50" y="4536175"/>
            <a:ext cx="9144000" cy="292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700" b="1">
                <a:solidFill>
                  <a:srgbClr val="16394D"/>
                </a:solidFill>
                <a:latin typeface="Lexend"/>
                <a:ea typeface="Lexend"/>
                <a:cs typeface="Lexend"/>
                <a:sym typeface="Lexend"/>
              </a:rPr>
              <a:t>GOOGLE ANALYTICS 4 USER INTERFACE</a:t>
            </a:r>
            <a:endParaRPr sz="700" b="1">
              <a:solidFill>
                <a:srgbClr val="16394D"/>
              </a:solidFill>
              <a:latin typeface="Lexend"/>
              <a:ea typeface="Lexend"/>
              <a:cs typeface="Lexend"/>
              <a:sym typeface="Lexend"/>
            </a:endParaRPr>
          </a:p>
        </p:txBody>
      </p:sp>
      <p:cxnSp>
        <p:nvCxnSpPr>
          <p:cNvPr id="234" name="Google Shape;234;p37"/>
          <p:cNvCxnSpPr>
            <a:stCxn id="235" idx="0"/>
          </p:cNvCxnSpPr>
          <p:nvPr/>
        </p:nvCxnSpPr>
        <p:spPr>
          <a:xfrm rot="10800000" flipH="1">
            <a:off x="1439511" y="2240422"/>
            <a:ext cx="162300" cy="815400"/>
          </a:xfrm>
          <a:prstGeom prst="straightConnector1">
            <a:avLst/>
          </a:prstGeom>
          <a:noFill/>
          <a:ln w="9525" cap="flat" cmpd="sng">
            <a:solidFill>
              <a:srgbClr val="16394D"/>
            </a:solidFill>
            <a:prstDash val="solid"/>
            <a:round/>
            <a:headEnd type="none" w="med" len="med"/>
            <a:tailEnd type="oval" w="med" len="med"/>
          </a:ln>
        </p:spPr>
      </p:cxnSp>
      <p:sp>
        <p:nvSpPr>
          <p:cNvPr id="235" name="Google Shape;235;p37"/>
          <p:cNvSpPr txBox="1"/>
          <p:nvPr/>
        </p:nvSpPr>
        <p:spPr>
          <a:xfrm>
            <a:off x="434211" y="3055822"/>
            <a:ext cx="2010600" cy="816300"/>
          </a:xfrm>
          <a:prstGeom prst="rect">
            <a:avLst/>
          </a:prstGeom>
          <a:solidFill>
            <a:srgbClr val="16394D"/>
          </a:solidFill>
          <a:ln>
            <a:noFill/>
          </a:ln>
        </p:spPr>
        <p:txBody>
          <a:bodyPr spcFirstLastPara="1" wrap="square" lIns="182875" tIns="182875" rIns="182875" bIns="182875" anchor="ctr" anchorCtr="0">
            <a:noAutofit/>
          </a:bodyPr>
          <a:lstStyle/>
          <a:p>
            <a:pPr marL="0" lvl="0" indent="0" algn="l" rtl="0">
              <a:lnSpc>
                <a:spcPct val="115000"/>
              </a:lnSpc>
              <a:spcBef>
                <a:spcPts val="0"/>
              </a:spcBef>
              <a:spcAft>
                <a:spcPts val="0"/>
              </a:spcAft>
              <a:buClr>
                <a:schemeClr val="dk1"/>
              </a:buClr>
              <a:buSzPts val="1100"/>
              <a:buFont typeface="Arial"/>
              <a:buNone/>
            </a:pPr>
            <a:r>
              <a:rPr lang="en" sz="700" b="1">
                <a:solidFill>
                  <a:schemeClr val="lt1"/>
                </a:solidFill>
                <a:latin typeface="Lexend"/>
                <a:ea typeface="Lexend"/>
                <a:cs typeface="Lexend"/>
                <a:sym typeface="Lexend"/>
              </a:rPr>
              <a:t>ACQUISITION</a:t>
            </a:r>
            <a:endParaRPr sz="700">
              <a:solidFill>
                <a:schemeClr val="lt1"/>
              </a:solidFill>
              <a:latin typeface="Lexend Light"/>
              <a:ea typeface="Lexend Light"/>
              <a:cs typeface="Lexend Light"/>
              <a:sym typeface="Lexend Light"/>
            </a:endParaRPr>
          </a:p>
          <a:p>
            <a:pPr marL="0" marR="0" lvl="0" indent="0" algn="l" rtl="0">
              <a:lnSpc>
                <a:spcPct val="115000"/>
              </a:lnSpc>
              <a:spcBef>
                <a:spcPts val="0"/>
              </a:spcBef>
              <a:spcAft>
                <a:spcPts val="0"/>
              </a:spcAft>
              <a:buNone/>
            </a:pPr>
            <a:r>
              <a:rPr lang="en" sz="700">
                <a:solidFill>
                  <a:schemeClr val="lt1"/>
                </a:solidFill>
                <a:latin typeface="Lexend Light"/>
                <a:ea typeface="Lexend Light"/>
                <a:cs typeface="Lexend Light"/>
                <a:sym typeface="Lexend Light"/>
              </a:rPr>
              <a:t>Here is where you will find traffic data such as default channel grouping, sources and mediums, and top level performance insights for sessions, users, views and more.</a:t>
            </a:r>
            <a:endParaRPr sz="700">
              <a:solidFill>
                <a:schemeClr val="lt1"/>
              </a:solidFill>
              <a:latin typeface="Lexend Light"/>
              <a:ea typeface="Lexend Light"/>
              <a:cs typeface="Lexend Light"/>
              <a:sym typeface="Lexend Light"/>
            </a:endParaRPr>
          </a:p>
        </p:txBody>
      </p:sp>
      <p:pic>
        <p:nvPicPr>
          <p:cNvPr id="236" name="Google Shape;236;p37"/>
          <p:cNvPicPr preferRelativeResize="0"/>
          <p:nvPr/>
        </p:nvPicPr>
        <p:blipFill rotWithShape="1">
          <a:blip r:embed="rId4">
            <a:alphaModFix/>
          </a:blip>
          <a:srcRect/>
          <a:stretch/>
        </p:blipFill>
        <p:spPr>
          <a:xfrm>
            <a:off x="4186788" y="51675"/>
            <a:ext cx="770425" cy="770400"/>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pic>
        <p:nvPicPr>
          <p:cNvPr id="241" name="Google Shape;241;p38"/>
          <p:cNvPicPr preferRelativeResize="0"/>
          <p:nvPr/>
        </p:nvPicPr>
        <p:blipFill rotWithShape="1">
          <a:blip r:embed="rId3">
            <a:alphaModFix/>
          </a:blip>
          <a:srcRect/>
          <a:stretch/>
        </p:blipFill>
        <p:spPr>
          <a:xfrm>
            <a:off x="1273675" y="951550"/>
            <a:ext cx="6596762" cy="3240401"/>
          </a:xfrm>
          <a:prstGeom prst="rect">
            <a:avLst/>
          </a:prstGeom>
          <a:noFill/>
          <a:ln>
            <a:noFill/>
          </a:ln>
        </p:spPr>
      </p:pic>
      <p:sp>
        <p:nvSpPr>
          <p:cNvPr id="242" name="Google Shape;242;p38"/>
          <p:cNvSpPr txBox="1"/>
          <p:nvPr/>
        </p:nvSpPr>
        <p:spPr>
          <a:xfrm>
            <a:off x="50" y="4536175"/>
            <a:ext cx="9144000" cy="292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700" b="1">
                <a:solidFill>
                  <a:srgbClr val="16394D"/>
                </a:solidFill>
                <a:latin typeface="Lexend"/>
                <a:ea typeface="Lexend"/>
                <a:cs typeface="Lexend"/>
                <a:sym typeface="Lexend"/>
              </a:rPr>
              <a:t>GOOGLE ANALYTICS 4 USER INTERFACE</a:t>
            </a:r>
            <a:endParaRPr sz="700" b="1">
              <a:solidFill>
                <a:srgbClr val="16394D"/>
              </a:solidFill>
              <a:latin typeface="Lexend"/>
              <a:ea typeface="Lexend"/>
              <a:cs typeface="Lexend"/>
              <a:sym typeface="Lexend"/>
            </a:endParaRPr>
          </a:p>
        </p:txBody>
      </p:sp>
      <p:sp>
        <p:nvSpPr>
          <p:cNvPr id="243" name="Google Shape;243;p38"/>
          <p:cNvSpPr txBox="1"/>
          <p:nvPr/>
        </p:nvSpPr>
        <p:spPr>
          <a:xfrm>
            <a:off x="603099" y="3763685"/>
            <a:ext cx="2010600" cy="816300"/>
          </a:xfrm>
          <a:prstGeom prst="rect">
            <a:avLst/>
          </a:prstGeom>
          <a:solidFill>
            <a:srgbClr val="16394E"/>
          </a:solidFill>
          <a:ln>
            <a:noFill/>
          </a:ln>
        </p:spPr>
        <p:txBody>
          <a:bodyPr spcFirstLastPara="1" wrap="square" lIns="182875" tIns="182875" rIns="182875" bIns="182875" anchor="ctr" anchorCtr="0">
            <a:noAutofit/>
          </a:bodyPr>
          <a:lstStyle/>
          <a:p>
            <a:pPr marL="0" lvl="0" indent="0" algn="l" rtl="0">
              <a:lnSpc>
                <a:spcPct val="115000"/>
              </a:lnSpc>
              <a:spcBef>
                <a:spcPts val="0"/>
              </a:spcBef>
              <a:spcAft>
                <a:spcPts val="0"/>
              </a:spcAft>
              <a:buClr>
                <a:schemeClr val="dk1"/>
              </a:buClr>
              <a:buSzPts val="1100"/>
              <a:buFont typeface="Arial"/>
              <a:buNone/>
            </a:pPr>
            <a:r>
              <a:rPr lang="en" sz="700" b="1">
                <a:solidFill>
                  <a:schemeClr val="lt1"/>
                </a:solidFill>
                <a:latin typeface="Lexend"/>
                <a:ea typeface="Lexend"/>
                <a:cs typeface="Lexend"/>
                <a:sym typeface="Lexend"/>
              </a:rPr>
              <a:t>ENGAGEMENT</a:t>
            </a:r>
            <a:endParaRPr sz="700">
              <a:solidFill>
                <a:schemeClr val="lt1"/>
              </a:solidFill>
              <a:latin typeface="Lexend Light"/>
              <a:ea typeface="Lexend Light"/>
              <a:cs typeface="Lexend Light"/>
              <a:sym typeface="Lexend Light"/>
            </a:endParaRPr>
          </a:p>
          <a:p>
            <a:pPr marL="0" marR="0" lvl="0" indent="0" algn="l" rtl="0">
              <a:lnSpc>
                <a:spcPct val="115000"/>
              </a:lnSpc>
              <a:spcBef>
                <a:spcPts val="0"/>
              </a:spcBef>
              <a:spcAft>
                <a:spcPts val="0"/>
              </a:spcAft>
              <a:buNone/>
            </a:pPr>
            <a:r>
              <a:rPr lang="en" sz="700">
                <a:solidFill>
                  <a:schemeClr val="lt1"/>
                </a:solidFill>
                <a:latin typeface="Lexend Light"/>
                <a:ea typeface="Lexend Light"/>
                <a:cs typeface="Lexend Light"/>
                <a:sym typeface="Lexend Light"/>
              </a:rPr>
              <a:t>Here is where you will find user engagement data, including events, conversions and page-level insights into sessions, users, and more.</a:t>
            </a:r>
            <a:endParaRPr sz="700">
              <a:solidFill>
                <a:schemeClr val="lt1"/>
              </a:solidFill>
              <a:latin typeface="Lexend Light"/>
              <a:ea typeface="Lexend Light"/>
              <a:cs typeface="Lexend Light"/>
              <a:sym typeface="Lexend Light"/>
            </a:endParaRPr>
          </a:p>
        </p:txBody>
      </p:sp>
      <p:cxnSp>
        <p:nvCxnSpPr>
          <p:cNvPr id="244" name="Google Shape;244;p38"/>
          <p:cNvCxnSpPr>
            <a:stCxn id="243" idx="0"/>
          </p:cNvCxnSpPr>
          <p:nvPr/>
        </p:nvCxnSpPr>
        <p:spPr>
          <a:xfrm rot="10800000" flipH="1">
            <a:off x="1608399" y="2326385"/>
            <a:ext cx="246000" cy="1437300"/>
          </a:xfrm>
          <a:prstGeom prst="straightConnector1">
            <a:avLst/>
          </a:prstGeom>
          <a:noFill/>
          <a:ln w="9525" cap="flat" cmpd="sng">
            <a:solidFill>
              <a:srgbClr val="16394E"/>
            </a:solidFill>
            <a:prstDash val="solid"/>
            <a:round/>
            <a:headEnd type="none" w="med" len="med"/>
            <a:tailEnd type="oval" w="med" len="med"/>
          </a:ln>
        </p:spPr>
      </p:cxnSp>
      <p:pic>
        <p:nvPicPr>
          <p:cNvPr id="245" name="Google Shape;245;p38"/>
          <p:cNvPicPr preferRelativeResize="0"/>
          <p:nvPr/>
        </p:nvPicPr>
        <p:blipFill rotWithShape="1">
          <a:blip r:embed="rId4">
            <a:alphaModFix/>
          </a:blip>
          <a:srcRect/>
          <a:stretch/>
        </p:blipFill>
        <p:spPr>
          <a:xfrm>
            <a:off x="4186788" y="51675"/>
            <a:ext cx="770425" cy="770400"/>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pic>
        <p:nvPicPr>
          <p:cNvPr id="250" name="Google Shape;250;p39"/>
          <p:cNvPicPr preferRelativeResize="0"/>
          <p:nvPr/>
        </p:nvPicPr>
        <p:blipFill rotWithShape="1">
          <a:blip r:embed="rId3">
            <a:alphaModFix/>
          </a:blip>
          <a:srcRect b="5276"/>
          <a:stretch/>
        </p:blipFill>
        <p:spPr>
          <a:xfrm>
            <a:off x="1273675" y="951550"/>
            <a:ext cx="6596762" cy="3240401"/>
          </a:xfrm>
          <a:prstGeom prst="rect">
            <a:avLst/>
          </a:prstGeom>
          <a:noFill/>
          <a:ln>
            <a:noFill/>
          </a:ln>
        </p:spPr>
      </p:pic>
      <p:sp>
        <p:nvSpPr>
          <p:cNvPr id="251" name="Google Shape;251;p39"/>
          <p:cNvSpPr txBox="1"/>
          <p:nvPr/>
        </p:nvSpPr>
        <p:spPr>
          <a:xfrm>
            <a:off x="50" y="4536175"/>
            <a:ext cx="9144000" cy="292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700" b="1">
                <a:solidFill>
                  <a:srgbClr val="16394D"/>
                </a:solidFill>
                <a:latin typeface="Lexend"/>
                <a:ea typeface="Lexend"/>
                <a:cs typeface="Lexend"/>
                <a:sym typeface="Lexend"/>
              </a:rPr>
              <a:t>GOOGLE ANALYTICS 4 USER INTERFACE</a:t>
            </a:r>
            <a:endParaRPr sz="700" b="1">
              <a:solidFill>
                <a:srgbClr val="16394D"/>
              </a:solidFill>
              <a:latin typeface="Lexend"/>
              <a:ea typeface="Lexend"/>
              <a:cs typeface="Lexend"/>
              <a:sym typeface="Lexend"/>
            </a:endParaRPr>
          </a:p>
        </p:txBody>
      </p:sp>
      <p:cxnSp>
        <p:nvCxnSpPr>
          <p:cNvPr id="252" name="Google Shape;252;p39"/>
          <p:cNvCxnSpPr>
            <a:stCxn id="253" idx="3"/>
          </p:cNvCxnSpPr>
          <p:nvPr/>
        </p:nvCxnSpPr>
        <p:spPr>
          <a:xfrm rot="10800000" flipH="1">
            <a:off x="2163586" y="1101247"/>
            <a:ext cx="334200" cy="60600"/>
          </a:xfrm>
          <a:prstGeom prst="straightConnector1">
            <a:avLst/>
          </a:prstGeom>
          <a:noFill/>
          <a:ln w="9525" cap="flat" cmpd="sng">
            <a:solidFill>
              <a:srgbClr val="16394E"/>
            </a:solidFill>
            <a:prstDash val="solid"/>
            <a:round/>
            <a:headEnd type="none" w="med" len="med"/>
            <a:tailEnd type="oval" w="med" len="med"/>
          </a:ln>
        </p:spPr>
      </p:cxnSp>
      <p:sp>
        <p:nvSpPr>
          <p:cNvPr id="253" name="Google Shape;253;p39"/>
          <p:cNvSpPr txBox="1"/>
          <p:nvPr/>
        </p:nvSpPr>
        <p:spPr>
          <a:xfrm>
            <a:off x="152986" y="753697"/>
            <a:ext cx="2010600" cy="816300"/>
          </a:xfrm>
          <a:prstGeom prst="rect">
            <a:avLst/>
          </a:prstGeom>
          <a:solidFill>
            <a:srgbClr val="16394E"/>
          </a:solidFill>
          <a:ln>
            <a:noFill/>
          </a:ln>
        </p:spPr>
        <p:txBody>
          <a:bodyPr spcFirstLastPara="1" wrap="square" lIns="182875" tIns="182875" rIns="182875" bIns="182875" anchor="ctr" anchorCtr="0">
            <a:noAutofit/>
          </a:bodyPr>
          <a:lstStyle/>
          <a:p>
            <a:pPr marL="0" marR="0" lvl="0" indent="0" algn="l" rtl="0">
              <a:lnSpc>
                <a:spcPct val="115000"/>
              </a:lnSpc>
              <a:spcBef>
                <a:spcPts val="0"/>
              </a:spcBef>
              <a:spcAft>
                <a:spcPts val="0"/>
              </a:spcAft>
              <a:buClr>
                <a:schemeClr val="dk1"/>
              </a:buClr>
              <a:buSzPts val="1100"/>
              <a:buFont typeface="Arial"/>
              <a:buNone/>
            </a:pPr>
            <a:r>
              <a:rPr lang="en" sz="700" b="1">
                <a:solidFill>
                  <a:schemeClr val="lt1"/>
                </a:solidFill>
                <a:latin typeface="Lexend"/>
                <a:ea typeface="Lexend"/>
                <a:cs typeface="Lexend"/>
                <a:sym typeface="Lexend"/>
              </a:rPr>
              <a:t>SMART SEARCH</a:t>
            </a:r>
            <a:endParaRPr sz="700" b="1">
              <a:solidFill>
                <a:schemeClr val="lt1"/>
              </a:solidFill>
              <a:latin typeface="Lexend"/>
              <a:ea typeface="Lexend"/>
              <a:cs typeface="Lexend"/>
              <a:sym typeface="Lexend"/>
            </a:endParaRPr>
          </a:p>
          <a:p>
            <a:pPr marL="0" marR="0" lvl="0" indent="0" algn="l" rtl="0">
              <a:lnSpc>
                <a:spcPct val="115000"/>
              </a:lnSpc>
              <a:spcBef>
                <a:spcPts val="0"/>
              </a:spcBef>
              <a:spcAft>
                <a:spcPts val="0"/>
              </a:spcAft>
              <a:buClr>
                <a:schemeClr val="dk1"/>
              </a:buClr>
              <a:buSzPts val="1100"/>
              <a:buFont typeface="Arial"/>
              <a:buNone/>
            </a:pPr>
            <a:r>
              <a:rPr lang="en" sz="700">
                <a:solidFill>
                  <a:schemeClr val="lt1"/>
                </a:solidFill>
                <a:latin typeface="Lexend Light"/>
                <a:ea typeface="Lexend Light"/>
                <a:cs typeface="Lexend Light"/>
                <a:sym typeface="Lexend Light"/>
              </a:rPr>
              <a:t>A revamped search function allows you to quickly and easily search for specific metrics, comparisons and more, while returning immediate insights.</a:t>
            </a:r>
            <a:endParaRPr sz="700">
              <a:solidFill>
                <a:schemeClr val="lt1"/>
              </a:solidFill>
              <a:latin typeface="Lexend Light"/>
              <a:ea typeface="Lexend Light"/>
              <a:cs typeface="Lexend Light"/>
              <a:sym typeface="Lexend Light"/>
            </a:endParaRPr>
          </a:p>
        </p:txBody>
      </p:sp>
      <p:cxnSp>
        <p:nvCxnSpPr>
          <p:cNvPr id="254" name="Google Shape;254;p39"/>
          <p:cNvCxnSpPr>
            <a:stCxn id="253" idx="3"/>
          </p:cNvCxnSpPr>
          <p:nvPr/>
        </p:nvCxnSpPr>
        <p:spPr>
          <a:xfrm>
            <a:off x="2163586" y="1161847"/>
            <a:ext cx="5043900" cy="640200"/>
          </a:xfrm>
          <a:prstGeom prst="straightConnector1">
            <a:avLst/>
          </a:prstGeom>
          <a:noFill/>
          <a:ln w="9525" cap="flat" cmpd="sng">
            <a:solidFill>
              <a:srgbClr val="16394E"/>
            </a:solidFill>
            <a:prstDash val="solid"/>
            <a:round/>
            <a:headEnd type="none" w="med" len="med"/>
            <a:tailEnd type="oval" w="med" len="med"/>
          </a:ln>
        </p:spPr>
      </p:cxnSp>
      <p:pic>
        <p:nvPicPr>
          <p:cNvPr id="255" name="Google Shape;255;p39"/>
          <p:cNvPicPr preferRelativeResize="0"/>
          <p:nvPr/>
        </p:nvPicPr>
        <p:blipFill rotWithShape="1">
          <a:blip r:embed="rId4">
            <a:alphaModFix/>
          </a:blip>
          <a:srcRect/>
          <a:stretch/>
        </p:blipFill>
        <p:spPr>
          <a:xfrm>
            <a:off x="4186788" y="51675"/>
            <a:ext cx="770425" cy="770400"/>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pic>
        <p:nvPicPr>
          <p:cNvPr id="260" name="Google Shape;260;p40"/>
          <p:cNvPicPr preferRelativeResize="0"/>
          <p:nvPr/>
        </p:nvPicPr>
        <p:blipFill rotWithShape="1">
          <a:blip r:embed="rId3">
            <a:alphaModFix/>
          </a:blip>
          <a:srcRect t="49" b="49"/>
          <a:stretch/>
        </p:blipFill>
        <p:spPr>
          <a:xfrm>
            <a:off x="1273675" y="951550"/>
            <a:ext cx="6596762" cy="3240403"/>
          </a:xfrm>
          <a:prstGeom prst="rect">
            <a:avLst/>
          </a:prstGeom>
          <a:noFill/>
          <a:ln>
            <a:noFill/>
          </a:ln>
        </p:spPr>
      </p:pic>
      <p:sp>
        <p:nvSpPr>
          <p:cNvPr id="261" name="Google Shape;261;p40"/>
          <p:cNvSpPr txBox="1"/>
          <p:nvPr/>
        </p:nvSpPr>
        <p:spPr>
          <a:xfrm>
            <a:off x="50" y="4536175"/>
            <a:ext cx="9144000" cy="292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700" b="1">
                <a:solidFill>
                  <a:srgbClr val="16394D"/>
                </a:solidFill>
                <a:latin typeface="Lexend"/>
                <a:ea typeface="Lexend"/>
                <a:cs typeface="Lexend"/>
                <a:sym typeface="Lexend"/>
              </a:rPr>
              <a:t>GOOGLE ANALYTICS 4 USER INTERFACE</a:t>
            </a:r>
            <a:endParaRPr sz="700" b="1">
              <a:solidFill>
                <a:srgbClr val="16394D"/>
              </a:solidFill>
              <a:latin typeface="Lexend"/>
              <a:ea typeface="Lexend"/>
              <a:cs typeface="Lexend"/>
              <a:sym typeface="Lexend"/>
            </a:endParaRPr>
          </a:p>
        </p:txBody>
      </p:sp>
      <p:grpSp>
        <p:nvGrpSpPr>
          <p:cNvPr id="262" name="Google Shape;262;p40"/>
          <p:cNvGrpSpPr/>
          <p:nvPr/>
        </p:nvGrpSpPr>
        <p:grpSpPr>
          <a:xfrm>
            <a:off x="367661" y="3196444"/>
            <a:ext cx="2010461" cy="1632243"/>
            <a:chOff x="4963944" y="3885423"/>
            <a:chExt cx="2328000" cy="1878300"/>
          </a:xfrm>
        </p:grpSpPr>
        <p:sp>
          <p:nvSpPr>
            <p:cNvPr id="263" name="Google Shape;263;p40"/>
            <p:cNvSpPr txBox="1"/>
            <p:nvPr/>
          </p:nvSpPr>
          <p:spPr>
            <a:xfrm>
              <a:off x="4963944" y="4824423"/>
              <a:ext cx="2328000" cy="939300"/>
            </a:xfrm>
            <a:prstGeom prst="rect">
              <a:avLst/>
            </a:prstGeom>
            <a:solidFill>
              <a:srgbClr val="16394D"/>
            </a:solidFill>
            <a:ln>
              <a:noFill/>
            </a:ln>
          </p:spPr>
          <p:txBody>
            <a:bodyPr spcFirstLastPara="1" wrap="square" lIns="182875" tIns="182875" rIns="182875" bIns="182875" anchor="ctr" anchorCtr="0">
              <a:noAutofit/>
            </a:bodyPr>
            <a:lstStyle/>
            <a:p>
              <a:pPr marL="0" marR="0" lvl="0" indent="0" algn="l" rtl="0">
                <a:lnSpc>
                  <a:spcPct val="115000"/>
                </a:lnSpc>
                <a:spcBef>
                  <a:spcPts val="0"/>
                </a:spcBef>
                <a:spcAft>
                  <a:spcPts val="0"/>
                </a:spcAft>
                <a:buClr>
                  <a:srgbClr val="000000"/>
                </a:buClr>
                <a:buSzPts val="1100"/>
                <a:buFont typeface="Arial"/>
                <a:buNone/>
              </a:pPr>
              <a:r>
                <a:rPr lang="en" sz="700" b="1">
                  <a:solidFill>
                    <a:schemeClr val="lt1"/>
                  </a:solidFill>
                  <a:latin typeface="Lexend"/>
                  <a:ea typeface="Lexend"/>
                  <a:cs typeface="Lexend"/>
                  <a:sym typeface="Lexend"/>
                </a:rPr>
                <a:t>DEMOGRAPHICS</a:t>
              </a:r>
              <a:endParaRPr sz="700">
                <a:solidFill>
                  <a:schemeClr val="lt1"/>
                </a:solidFill>
                <a:latin typeface="Lexend Light"/>
                <a:ea typeface="Lexend Light"/>
                <a:cs typeface="Lexend Light"/>
                <a:sym typeface="Lexend Light"/>
              </a:endParaRPr>
            </a:p>
            <a:p>
              <a:pPr marL="0" marR="0" lvl="0" indent="0" algn="l" rtl="0">
                <a:lnSpc>
                  <a:spcPct val="115000"/>
                </a:lnSpc>
                <a:spcBef>
                  <a:spcPts val="0"/>
                </a:spcBef>
                <a:spcAft>
                  <a:spcPts val="0"/>
                </a:spcAft>
                <a:buClr>
                  <a:srgbClr val="000000"/>
                </a:buClr>
                <a:buSzPts val="1100"/>
                <a:buFont typeface="Arial"/>
                <a:buNone/>
              </a:pPr>
              <a:r>
                <a:rPr lang="en" sz="700">
                  <a:solidFill>
                    <a:schemeClr val="lt1"/>
                  </a:solidFill>
                  <a:latin typeface="Lexend Light"/>
                  <a:ea typeface="Lexend Light"/>
                  <a:cs typeface="Lexend Light"/>
                  <a:sym typeface="Lexend Light"/>
                </a:rPr>
                <a:t>Here you will find audience insights for available demographics. These insights will be less specific than in years past due to updated privacy policies and user controls.</a:t>
              </a:r>
              <a:endParaRPr sz="700">
                <a:solidFill>
                  <a:schemeClr val="lt1"/>
                </a:solidFill>
                <a:latin typeface="Lexend Light"/>
                <a:ea typeface="Lexend Light"/>
                <a:cs typeface="Lexend Light"/>
                <a:sym typeface="Lexend Light"/>
              </a:endParaRPr>
            </a:p>
          </p:txBody>
        </p:sp>
        <p:cxnSp>
          <p:nvCxnSpPr>
            <p:cNvPr id="264" name="Google Shape;264;p40"/>
            <p:cNvCxnSpPr>
              <a:stCxn id="263" idx="0"/>
            </p:cNvCxnSpPr>
            <p:nvPr/>
          </p:nvCxnSpPr>
          <p:spPr>
            <a:xfrm rot="10800000" flipH="1">
              <a:off x="6127944" y="3885423"/>
              <a:ext cx="221700" cy="939000"/>
            </a:xfrm>
            <a:prstGeom prst="straightConnector1">
              <a:avLst/>
            </a:prstGeom>
            <a:noFill/>
            <a:ln w="9525" cap="flat" cmpd="sng">
              <a:solidFill>
                <a:srgbClr val="16394D"/>
              </a:solidFill>
              <a:prstDash val="solid"/>
              <a:round/>
              <a:headEnd type="none" w="med" len="med"/>
              <a:tailEnd type="oval" w="med" len="med"/>
            </a:ln>
          </p:spPr>
        </p:cxnSp>
      </p:grpSp>
      <p:pic>
        <p:nvPicPr>
          <p:cNvPr id="265" name="Google Shape;265;p40"/>
          <p:cNvPicPr preferRelativeResize="0"/>
          <p:nvPr/>
        </p:nvPicPr>
        <p:blipFill rotWithShape="1">
          <a:blip r:embed="rId4">
            <a:alphaModFix/>
          </a:blip>
          <a:srcRect/>
          <a:stretch/>
        </p:blipFill>
        <p:spPr>
          <a:xfrm>
            <a:off x="4186788" y="51675"/>
            <a:ext cx="770425" cy="770400"/>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pic>
        <p:nvPicPr>
          <p:cNvPr id="270" name="Google Shape;270;p41"/>
          <p:cNvPicPr preferRelativeResize="0"/>
          <p:nvPr/>
        </p:nvPicPr>
        <p:blipFill>
          <a:blip r:embed="rId3">
            <a:alphaModFix/>
          </a:blip>
          <a:stretch>
            <a:fillRect/>
          </a:stretch>
        </p:blipFill>
        <p:spPr>
          <a:xfrm>
            <a:off x="1273675" y="951550"/>
            <a:ext cx="6596762" cy="3240401"/>
          </a:xfrm>
          <a:prstGeom prst="rect">
            <a:avLst/>
          </a:prstGeom>
          <a:noFill/>
          <a:ln>
            <a:noFill/>
          </a:ln>
        </p:spPr>
      </p:pic>
      <p:sp>
        <p:nvSpPr>
          <p:cNvPr id="271" name="Google Shape;271;p41"/>
          <p:cNvSpPr txBox="1"/>
          <p:nvPr/>
        </p:nvSpPr>
        <p:spPr>
          <a:xfrm>
            <a:off x="50" y="4536175"/>
            <a:ext cx="9144000" cy="292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700" b="1">
                <a:solidFill>
                  <a:srgbClr val="16394D"/>
                </a:solidFill>
                <a:latin typeface="Lexend"/>
                <a:ea typeface="Lexend"/>
                <a:cs typeface="Lexend"/>
                <a:sym typeface="Lexend"/>
              </a:rPr>
              <a:t>GOOGLE ANALYTICS 4 USER INTERFACE</a:t>
            </a:r>
            <a:endParaRPr sz="700" b="1">
              <a:solidFill>
                <a:srgbClr val="16394D"/>
              </a:solidFill>
              <a:latin typeface="Lexend"/>
              <a:ea typeface="Lexend"/>
              <a:cs typeface="Lexend"/>
              <a:sym typeface="Lexend"/>
            </a:endParaRPr>
          </a:p>
        </p:txBody>
      </p:sp>
      <p:grpSp>
        <p:nvGrpSpPr>
          <p:cNvPr id="272" name="Google Shape;272;p41"/>
          <p:cNvGrpSpPr/>
          <p:nvPr/>
        </p:nvGrpSpPr>
        <p:grpSpPr>
          <a:xfrm>
            <a:off x="367661" y="1544621"/>
            <a:ext cx="2010461" cy="1618165"/>
            <a:chOff x="4963944" y="3901623"/>
            <a:chExt cx="2328000" cy="1862100"/>
          </a:xfrm>
        </p:grpSpPr>
        <p:sp>
          <p:nvSpPr>
            <p:cNvPr id="273" name="Google Shape;273;p41"/>
            <p:cNvSpPr txBox="1"/>
            <p:nvPr/>
          </p:nvSpPr>
          <p:spPr>
            <a:xfrm>
              <a:off x="4963944" y="4824423"/>
              <a:ext cx="2328000" cy="939300"/>
            </a:xfrm>
            <a:prstGeom prst="rect">
              <a:avLst/>
            </a:prstGeom>
            <a:solidFill>
              <a:srgbClr val="16394D"/>
            </a:solidFill>
            <a:ln>
              <a:noFill/>
            </a:ln>
          </p:spPr>
          <p:txBody>
            <a:bodyPr spcFirstLastPara="1" wrap="square" lIns="182875" tIns="182875" rIns="182875" bIns="182875" anchor="ctr" anchorCtr="0">
              <a:noAutofit/>
            </a:bodyPr>
            <a:lstStyle/>
            <a:p>
              <a:pPr marL="0" marR="0" lvl="0" indent="0" algn="l" rtl="0">
                <a:lnSpc>
                  <a:spcPct val="115000"/>
                </a:lnSpc>
                <a:spcBef>
                  <a:spcPts val="0"/>
                </a:spcBef>
                <a:spcAft>
                  <a:spcPts val="0"/>
                </a:spcAft>
                <a:buClr>
                  <a:srgbClr val="000000"/>
                </a:buClr>
                <a:buSzPts val="1100"/>
                <a:buFont typeface="Arial"/>
                <a:buNone/>
              </a:pPr>
              <a:r>
                <a:rPr lang="en" sz="700" b="1">
                  <a:solidFill>
                    <a:schemeClr val="lt1"/>
                  </a:solidFill>
                  <a:latin typeface="Lexend"/>
                  <a:ea typeface="Lexend"/>
                  <a:cs typeface="Lexend"/>
                  <a:sym typeface="Lexend"/>
                </a:rPr>
                <a:t>CUSTOM REPORTS</a:t>
              </a:r>
              <a:endParaRPr sz="700">
                <a:solidFill>
                  <a:schemeClr val="lt1"/>
                </a:solidFill>
                <a:latin typeface="Lexend Light"/>
                <a:ea typeface="Lexend Light"/>
                <a:cs typeface="Lexend Light"/>
                <a:sym typeface="Lexend Light"/>
              </a:endParaRPr>
            </a:p>
            <a:p>
              <a:pPr marL="0" marR="0" lvl="0" indent="0" algn="l" rtl="0">
                <a:lnSpc>
                  <a:spcPct val="115000"/>
                </a:lnSpc>
                <a:spcBef>
                  <a:spcPts val="0"/>
                </a:spcBef>
                <a:spcAft>
                  <a:spcPts val="0"/>
                </a:spcAft>
                <a:buClr>
                  <a:srgbClr val="000000"/>
                </a:buClr>
                <a:buSzPts val="1100"/>
                <a:buFont typeface="Arial"/>
                <a:buNone/>
              </a:pPr>
              <a:r>
                <a:rPr lang="en" sz="700">
                  <a:solidFill>
                    <a:schemeClr val="lt1"/>
                  </a:solidFill>
                  <a:latin typeface="Lexend Light"/>
                  <a:ea typeface="Lexend Light"/>
                  <a:cs typeface="Lexend Light"/>
                  <a:sym typeface="Lexend Light"/>
                </a:rPr>
                <a:t>Google Analytics 4 allows users to develop custom reports to accompany or expand upon the out-of-the-box reports available to them.</a:t>
              </a:r>
              <a:endParaRPr sz="700">
                <a:solidFill>
                  <a:schemeClr val="lt1"/>
                </a:solidFill>
                <a:latin typeface="Lexend Light"/>
                <a:ea typeface="Lexend Light"/>
                <a:cs typeface="Lexend Light"/>
                <a:sym typeface="Lexend Light"/>
              </a:endParaRPr>
            </a:p>
          </p:txBody>
        </p:sp>
        <p:cxnSp>
          <p:nvCxnSpPr>
            <p:cNvPr id="274" name="Google Shape;274;p41"/>
            <p:cNvCxnSpPr>
              <a:stCxn id="273" idx="0"/>
            </p:cNvCxnSpPr>
            <p:nvPr/>
          </p:nvCxnSpPr>
          <p:spPr>
            <a:xfrm rot="10800000" flipH="1">
              <a:off x="6127944" y="3901623"/>
              <a:ext cx="132300" cy="922800"/>
            </a:xfrm>
            <a:prstGeom prst="straightConnector1">
              <a:avLst/>
            </a:prstGeom>
            <a:noFill/>
            <a:ln w="9525" cap="flat" cmpd="sng">
              <a:solidFill>
                <a:srgbClr val="16394D"/>
              </a:solidFill>
              <a:prstDash val="solid"/>
              <a:round/>
              <a:headEnd type="none" w="med" len="med"/>
              <a:tailEnd type="oval" w="med" len="med"/>
            </a:ln>
          </p:spPr>
        </p:cxnSp>
      </p:grpSp>
      <p:pic>
        <p:nvPicPr>
          <p:cNvPr id="275" name="Google Shape;275;p41"/>
          <p:cNvPicPr preferRelativeResize="0"/>
          <p:nvPr/>
        </p:nvPicPr>
        <p:blipFill rotWithShape="1">
          <a:blip r:embed="rId4">
            <a:alphaModFix/>
          </a:blip>
          <a:srcRect/>
          <a:stretch/>
        </p:blipFill>
        <p:spPr>
          <a:xfrm>
            <a:off x="4186788" y="51675"/>
            <a:ext cx="770425" cy="770400"/>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pic>
        <p:nvPicPr>
          <p:cNvPr id="68" name="Google Shape;68;p15"/>
          <p:cNvPicPr preferRelativeResize="0"/>
          <p:nvPr/>
        </p:nvPicPr>
        <p:blipFill rotWithShape="1">
          <a:blip r:embed="rId3">
            <a:alphaModFix/>
          </a:blip>
          <a:srcRect t="-8490" b="8490"/>
          <a:stretch/>
        </p:blipFill>
        <p:spPr>
          <a:xfrm>
            <a:off x="0" y="-477726"/>
            <a:ext cx="9144003" cy="5621425"/>
          </a:xfrm>
          <a:prstGeom prst="rect">
            <a:avLst/>
          </a:prstGeom>
          <a:noFill/>
          <a:ln>
            <a:noFill/>
          </a:ln>
        </p:spPr>
      </p:pic>
      <p:pic>
        <p:nvPicPr>
          <p:cNvPr id="69" name="Google Shape;69;p15"/>
          <p:cNvPicPr preferRelativeResize="0"/>
          <p:nvPr/>
        </p:nvPicPr>
        <p:blipFill>
          <a:blip r:embed="rId4">
            <a:alphaModFix/>
          </a:blip>
          <a:stretch>
            <a:fillRect/>
          </a:stretch>
        </p:blipFill>
        <p:spPr>
          <a:xfrm rot="10800000">
            <a:off x="5699" y="0"/>
            <a:ext cx="9139651" cy="2656400"/>
          </a:xfrm>
          <a:prstGeom prst="rect">
            <a:avLst/>
          </a:prstGeom>
          <a:noFill/>
          <a:ln>
            <a:noFill/>
          </a:ln>
        </p:spPr>
      </p:pic>
      <p:pic>
        <p:nvPicPr>
          <p:cNvPr id="70" name="Google Shape;70;p15"/>
          <p:cNvPicPr preferRelativeResize="0"/>
          <p:nvPr/>
        </p:nvPicPr>
        <p:blipFill rotWithShape="1">
          <a:blip r:embed="rId5">
            <a:alphaModFix/>
          </a:blip>
          <a:srcRect l="1970" t="15437" b="13321"/>
          <a:stretch/>
        </p:blipFill>
        <p:spPr>
          <a:xfrm>
            <a:off x="0" y="4463"/>
            <a:ext cx="9144000" cy="5134574"/>
          </a:xfrm>
          <a:prstGeom prst="rect">
            <a:avLst/>
          </a:prstGeom>
          <a:noFill/>
          <a:ln>
            <a:noFill/>
          </a:ln>
        </p:spPr>
      </p:pic>
      <p:sp>
        <p:nvSpPr>
          <p:cNvPr id="71" name="Google Shape;71;p15"/>
          <p:cNvSpPr txBox="1"/>
          <p:nvPr/>
        </p:nvSpPr>
        <p:spPr>
          <a:xfrm>
            <a:off x="1133400" y="1982888"/>
            <a:ext cx="6877200" cy="7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3350" b="1">
                <a:solidFill>
                  <a:schemeClr val="lt1"/>
                </a:solidFill>
                <a:latin typeface="Lexend"/>
                <a:ea typeface="Lexend"/>
                <a:cs typeface="Lexend"/>
                <a:sym typeface="Lexend"/>
              </a:rPr>
              <a:t>July 1, 2023</a:t>
            </a:r>
            <a:endParaRPr sz="4150" b="1">
              <a:solidFill>
                <a:srgbClr val="FFFFFF"/>
              </a:solidFill>
              <a:latin typeface="Lexend"/>
              <a:ea typeface="Lexend"/>
              <a:cs typeface="Lexend"/>
              <a:sym typeface="Lexend"/>
            </a:endParaRPr>
          </a:p>
        </p:txBody>
      </p:sp>
      <p:pic>
        <p:nvPicPr>
          <p:cNvPr id="72" name="Google Shape;72;p15"/>
          <p:cNvPicPr preferRelativeResize="0"/>
          <p:nvPr/>
        </p:nvPicPr>
        <p:blipFill rotWithShape="1">
          <a:blip r:embed="rId6">
            <a:alphaModFix/>
          </a:blip>
          <a:srcRect/>
          <a:stretch/>
        </p:blipFill>
        <p:spPr>
          <a:xfrm>
            <a:off x="4186788" y="51675"/>
            <a:ext cx="770425" cy="770400"/>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pic>
        <p:nvPicPr>
          <p:cNvPr id="280" name="Google Shape;280;p42"/>
          <p:cNvPicPr preferRelativeResize="0"/>
          <p:nvPr/>
        </p:nvPicPr>
        <p:blipFill>
          <a:blip r:embed="rId3">
            <a:alphaModFix/>
          </a:blip>
          <a:stretch>
            <a:fillRect/>
          </a:stretch>
        </p:blipFill>
        <p:spPr>
          <a:xfrm>
            <a:off x="1273675" y="951550"/>
            <a:ext cx="6596762" cy="3240401"/>
          </a:xfrm>
          <a:prstGeom prst="rect">
            <a:avLst/>
          </a:prstGeom>
          <a:noFill/>
          <a:ln>
            <a:noFill/>
          </a:ln>
        </p:spPr>
      </p:pic>
      <p:sp>
        <p:nvSpPr>
          <p:cNvPr id="281" name="Google Shape;281;p42"/>
          <p:cNvSpPr txBox="1"/>
          <p:nvPr/>
        </p:nvSpPr>
        <p:spPr>
          <a:xfrm>
            <a:off x="50" y="4536175"/>
            <a:ext cx="9144000" cy="292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700" b="1">
                <a:solidFill>
                  <a:srgbClr val="16394D"/>
                </a:solidFill>
                <a:latin typeface="Lexend"/>
                <a:ea typeface="Lexend"/>
                <a:cs typeface="Lexend"/>
                <a:sym typeface="Lexend"/>
              </a:rPr>
              <a:t>GOOGLE ANALYTICS 4 USER INTERFACE</a:t>
            </a:r>
            <a:endParaRPr sz="700" b="1">
              <a:solidFill>
                <a:srgbClr val="16394D"/>
              </a:solidFill>
              <a:latin typeface="Lexend"/>
              <a:ea typeface="Lexend"/>
              <a:cs typeface="Lexend"/>
              <a:sym typeface="Lexend"/>
            </a:endParaRPr>
          </a:p>
        </p:txBody>
      </p:sp>
      <p:cxnSp>
        <p:nvCxnSpPr>
          <p:cNvPr id="282" name="Google Shape;282;p42"/>
          <p:cNvCxnSpPr>
            <a:stCxn id="283" idx="2"/>
          </p:cNvCxnSpPr>
          <p:nvPr/>
        </p:nvCxnSpPr>
        <p:spPr>
          <a:xfrm>
            <a:off x="1277461" y="2947347"/>
            <a:ext cx="314700" cy="956700"/>
          </a:xfrm>
          <a:prstGeom prst="straightConnector1">
            <a:avLst/>
          </a:prstGeom>
          <a:noFill/>
          <a:ln w="9525" cap="flat" cmpd="sng">
            <a:solidFill>
              <a:srgbClr val="16394D"/>
            </a:solidFill>
            <a:prstDash val="solid"/>
            <a:round/>
            <a:headEnd type="none" w="med" len="med"/>
            <a:tailEnd type="oval" w="med" len="med"/>
          </a:ln>
        </p:spPr>
      </p:cxnSp>
      <p:sp>
        <p:nvSpPr>
          <p:cNvPr id="283" name="Google Shape;283;p42"/>
          <p:cNvSpPr txBox="1"/>
          <p:nvPr/>
        </p:nvSpPr>
        <p:spPr>
          <a:xfrm>
            <a:off x="272161" y="2131047"/>
            <a:ext cx="2010600" cy="816300"/>
          </a:xfrm>
          <a:prstGeom prst="rect">
            <a:avLst/>
          </a:prstGeom>
          <a:solidFill>
            <a:srgbClr val="16394D"/>
          </a:solidFill>
          <a:ln>
            <a:noFill/>
          </a:ln>
        </p:spPr>
        <p:txBody>
          <a:bodyPr spcFirstLastPara="1" wrap="square" lIns="182875" tIns="182875" rIns="182875" bIns="182875" anchor="ctr" anchorCtr="0">
            <a:noAutofit/>
          </a:bodyPr>
          <a:lstStyle/>
          <a:p>
            <a:pPr marL="0" lvl="0" indent="0" algn="l" rtl="0">
              <a:lnSpc>
                <a:spcPct val="115000"/>
              </a:lnSpc>
              <a:spcBef>
                <a:spcPts val="0"/>
              </a:spcBef>
              <a:spcAft>
                <a:spcPts val="0"/>
              </a:spcAft>
              <a:buClr>
                <a:schemeClr val="dk1"/>
              </a:buClr>
              <a:buSzPts val="1100"/>
              <a:buFont typeface="Arial"/>
              <a:buNone/>
            </a:pPr>
            <a:r>
              <a:rPr lang="en" sz="700" b="1">
                <a:solidFill>
                  <a:schemeClr val="lt1"/>
                </a:solidFill>
                <a:latin typeface="Lexend"/>
                <a:ea typeface="Lexend"/>
                <a:cs typeface="Lexend"/>
                <a:sym typeface="Lexend"/>
              </a:rPr>
              <a:t>REPORT LIBRARY</a:t>
            </a:r>
            <a:endParaRPr sz="700">
              <a:solidFill>
                <a:schemeClr val="lt1"/>
              </a:solidFill>
              <a:latin typeface="Lexend Light"/>
              <a:ea typeface="Lexend Light"/>
              <a:cs typeface="Lexend Light"/>
              <a:sym typeface="Lexend Light"/>
            </a:endParaRPr>
          </a:p>
          <a:p>
            <a:pPr marL="0" marR="0" lvl="0" indent="0" algn="l" rtl="0">
              <a:lnSpc>
                <a:spcPct val="115000"/>
              </a:lnSpc>
              <a:spcBef>
                <a:spcPts val="0"/>
              </a:spcBef>
              <a:spcAft>
                <a:spcPts val="0"/>
              </a:spcAft>
              <a:buNone/>
            </a:pPr>
            <a:r>
              <a:rPr lang="en" sz="700">
                <a:solidFill>
                  <a:schemeClr val="lt1"/>
                </a:solidFill>
                <a:latin typeface="Lexend Light"/>
                <a:ea typeface="Lexend Light"/>
                <a:cs typeface="Lexend Light"/>
                <a:sym typeface="Lexend Light"/>
              </a:rPr>
              <a:t>All reports, including custom reports, are stored in the Library. From here, they can be viewed or added to collections such as “Life Cycle.”</a:t>
            </a:r>
            <a:endParaRPr sz="700">
              <a:solidFill>
                <a:schemeClr val="lt1"/>
              </a:solidFill>
              <a:latin typeface="Lexend Light"/>
              <a:ea typeface="Lexend Light"/>
              <a:cs typeface="Lexend Light"/>
              <a:sym typeface="Lexend Light"/>
            </a:endParaRPr>
          </a:p>
        </p:txBody>
      </p:sp>
      <p:pic>
        <p:nvPicPr>
          <p:cNvPr id="284" name="Google Shape;284;p42"/>
          <p:cNvPicPr preferRelativeResize="0"/>
          <p:nvPr/>
        </p:nvPicPr>
        <p:blipFill rotWithShape="1">
          <a:blip r:embed="rId4">
            <a:alphaModFix/>
          </a:blip>
          <a:srcRect/>
          <a:stretch/>
        </p:blipFill>
        <p:spPr>
          <a:xfrm>
            <a:off x="4186788" y="51675"/>
            <a:ext cx="770425" cy="770400"/>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439ED7"/>
        </a:solidFill>
        <a:effectLst/>
      </p:bgPr>
    </p:bg>
    <p:spTree>
      <p:nvGrpSpPr>
        <p:cNvPr id="1" name="Shape 288"/>
        <p:cNvGrpSpPr/>
        <p:nvPr/>
      </p:nvGrpSpPr>
      <p:grpSpPr>
        <a:xfrm>
          <a:off x="0" y="0"/>
          <a:ext cx="0" cy="0"/>
          <a:chOff x="0" y="0"/>
          <a:chExt cx="0" cy="0"/>
        </a:xfrm>
      </p:grpSpPr>
      <p:sp>
        <p:nvSpPr>
          <p:cNvPr id="289" name="Google Shape;289;p43"/>
          <p:cNvSpPr txBox="1"/>
          <p:nvPr/>
        </p:nvSpPr>
        <p:spPr>
          <a:xfrm>
            <a:off x="1129225" y="2221650"/>
            <a:ext cx="6877200" cy="700200"/>
          </a:xfrm>
          <a:prstGeom prst="rect">
            <a:avLst/>
          </a:prstGeom>
          <a:noFill/>
          <a:ln>
            <a:noFill/>
          </a:ln>
        </p:spPr>
        <p:txBody>
          <a:bodyPr spcFirstLastPara="1" wrap="square" lIns="91425" tIns="91425" rIns="91425" bIns="91425" anchor="t" anchorCtr="0">
            <a:spAutoFit/>
          </a:bodyPr>
          <a:lstStyle/>
          <a:p>
            <a:pPr marL="0" lvl="0" indent="0" algn="ctr" rtl="0">
              <a:lnSpc>
                <a:spcPct val="150000"/>
              </a:lnSpc>
              <a:spcBef>
                <a:spcPts val="0"/>
              </a:spcBef>
              <a:spcAft>
                <a:spcPts val="0"/>
              </a:spcAft>
              <a:buClr>
                <a:schemeClr val="dk1"/>
              </a:buClr>
              <a:buSzPts val="1100"/>
              <a:buFont typeface="Arial"/>
              <a:buNone/>
            </a:pPr>
            <a:r>
              <a:rPr lang="en" sz="3350" b="1">
                <a:solidFill>
                  <a:schemeClr val="lt1"/>
                </a:solidFill>
                <a:latin typeface="Lexend"/>
                <a:ea typeface="Lexend"/>
                <a:cs typeface="Lexend"/>
                <a:sym typeface="Lexend"/>
              </a:rPr>
              <a:t>New Data Model</a:t>
            </a:r>
            <a:endParaRPr sz="4150" b="1">
              <a:solidFill>
                <a:srgbClr val="FFFFFF"/>
              </a:solidFill>
              <a:latin typeface="Lexend"/>
              <a:ea typeface="Lexend"/>
              <a:cs typeface="Lexend"/>
              <a:sym typeface="Lexend"/>
            </a:endParaRPr>
          </a:p>
        </p:txBody>
      </p:sp>
      <p:pic>
        <p:nvPicPr>
          <p:cNvPr id="290" name="Google Shape;290;p43"/>
          <p:cNvPicPr preferRelativeResize="0"/>
          <p:nvPr/>
        </p:nvPicPr>
        <p:blipFill rotWithShape="1">
          <a:blip r:embed="rId3">
            <a:alphaModFix/>
          </a:blip>
          <a:srcRect/>
          <a:stretch/>
        </p:blipFill>
        <p:spPr>
          <a:xfrm>
            <a:off x="4186788" y="51675"/>
            <a:ext cx="770425" cy="770400"/>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295" name="Google Shape;295;p44"/>
          <p:cNvSpPr txBox="1"/>
          <p:nvPr/>
        </p:nvSpPr>
        <p:spPr>
          <a:xfrm>
            <a:off x="844525" y="1199325"/>
            <a:ext cx="7253100" cy="3364800"/>
          </a:xfrm>
          <a:prstGeom prst="rect">
            <a:avLst/>
          </a:prstGeom>
          <a:noFill/>
          <a:ln>
            <a:noFill/>
          </a:ln>
        </p:spPr>
        <p:txBody>
          <a:bodyPr spcFirstLastPara="1" wrap="square" lIns="91425" tIns="91425" rIns="91425" bIns="91425" anchor="t" anchorCtr="0">
            <a:spAutoFit/>
          </a:bodyPr>
          <a:lstStyle/>
          <a:p>
            <a:pPr marL="0" lvl="0" indent="0" algn="l" rtl="0">
              <a:lnSpc>
                <a:spcPct val="150000"/>
              </a:lnSpc>
              <a:spcBef>
                <a:spcPts val="0"/>
              </a:spcBef>
              <a:spcAft>
                <a:spcPts val="0"/>
              </a:spcAft>
              <a:buNone/>
            </a:pPr>
            <a:r>
              <a:rPr lang="en" sz="1750" b="1">
                <a:solidFill>
                  <a:srgbClr val="16394D"/>
                </a:solidFill>
                <a:latin typeface="Lexend"/>
                <a:ea typeface="Lexend"/>
                <a:cs typeface="Lexend"/>
                <a:sym typeface="Lexend"/>
              </a:rPr>
              <a:t>New Data Model</a:t>
            </a:r>
            <a:endParaRPr sz="1750" b="1">
              <a:solidFill>
                <a:srgbClr val="16394D"/>
              </a:solidFill>
              <a:latin typeface="Lexend"/>
              <a:ea typeface="Lexend"/>
              <a:cs typeface="Lexend"/>
              <a:sym typeface="Lexend"/>
            </a:endParaRPr>
          </a:p>
          <a:p>
            <a:pPr marL="0" lvl="0" indent="0" algn="l" rtl="0">
              <a:lnSpc>
                <a:spcPct val="115000"/>
              </a:lnSpc>
              <a:spcBef>
                <a:spcPts val="0"/>
              </a:spcBef>
              <a:spcAft>
                <a:spcPts val="0"/>
              </a:spcAft>
              <a:buNone/>
            </a:pPr>
            <a:r>
              <a:rPr lang="en" sz="1350" b="1">
                <a:solidFill>
                  <a:srgbClr val="439ED7"/>
                </a:solidFill>
                <a:latin typeface="Lexend"/>
                <a:ea typeface="Lexend"/>
                <a:cs typeface="Lexend"/>
                <a:sym typeface="Lexend"/>
              </a:rPr>
              <a:t>EVENT-BASED</a:t>
            </a:r>
            <a:r>
              <a:rPr lang="en" sz="1350" b="1">
                <a:solidFill>
                  <a:srgbClr val="0B2645"/>
                </a:solidFill>
                <a:latin typeface="Open Sans"/>
                <a:ea typeface="Open Sans"/>
                <a:cs typeface="Open Sans"/>
                <a:sym typeface="Open Sans"/>
              </a:rPr>
              <a:t/>
            </a:r>
            <a:br>
              <a:rPr lang="en" sz="1350" b="1">
                <a:solidFill>
                  <a:srgbClr val="0B2645"/>
                </a:solidFill>
                <a:latin typeface="Open Sans"/>
                <a:ea typeface="Open Sans"/>
                <a:cs typeface="Open Sans"/>
                <a:sym typeface="Open Sans"/>
              </a:rPr>
            </a:br>
            <a:endParaRPr sz="1050">
              <a:solidFill>
                <a:srgbClr val="434343"/>
              </a:solidFill>
              <a:latin typeface="Open Sans"/>
              <a:ea typeface="Open Sans"/>
              <a:cs typeface="Open Sans"/>
              <a:sym typeface="Open Sans"/>
            </a:endParaRPr>
          </a:p>
          <a:p>
            <a:pPr marL="0" lvl="0" indent="0" algn="l" rtl="0">
              <a:lnSpc>
                <a:spcPct val="150000"/>
              </a:lnSpc>
              <a:spcBef>
                <a:spcPts val="0"/>
              </a:spcBef>
              <a:spcAft>
                <a:spcPts val="0"/>
              </a:spcAft>
              <a:buNone/>
            </a:pPr>
            <a:r>
              <a:rPr lang="en" sz="1350" b="1">
                <a:solidFill>
                  <a:srgbClr val="16394D"/>
                </a:solidFill>
                <a:latin typeface="Lexend"/>
                <a:ea typeface="Lexend"/>
                <a:cs typeface="Lexend"/>
                <a:sym typeface="Lexend"/>
              </a:rPr>
              <a:t>GA4 USES AN EVENT-BASED MODEL</a:t>
            </a:r>
            <a:r>
              <a:rPr lang="en" sz="1350">
                <a:solidFill>
                  <a:srgbClr val="16394D"/>
                </a:solidFill>
                <a:latin typeface="Lexend Light"/>
                <a:ea typeface="Lexend Light"/>
                <a:cs typeface="Lexend Light"/>
                <a:sym typeface="Lexend Light"/>
              </a:rPr>
              <a:t> to track user engagement with websites and apps, as opposed to the model used by UA, which was based around sessions and pageviews.</a:t>
            </a:r>
            <a:endParaRPr sz="1350">
              <a:solidFill>
                <a:srgbClr val="16394D"/>
              </a:solidFill>
              <a:latin typeface="Lexend Light"/>
              <a:ea typeface="Lexend Light"/>
              <a:cs typeface="Lexend Light"/>
              <a:sym typeface="Lexend Light"/>
            </a:endParaRPr>
          </a:p>
          <a:p>
            <a:pPr marL="0" lvl="0" indent="0" algn="l" rtl="0">
              <a:lnSpc>
                <a:spcPct val="150000"/>
              </a:lnSpc>
              <a:spcBef>
                <a:spcPts val="0"/>
              </a:spcBef>
              <a:spcAft>
                <a:spcPts val="0"/>
              </a:spcAft>
              <a:buNone/>
            </a:pPr>
            <a:endParaRPr sz="1350">
              <a:solidFill>
                <a:srgbClr val="16394D"/>
              </a:solidFill>
              <a:latin typeface="Lexend Light"/>
              <a:ea typeface="Lexend Light"/>
              <a:cs typeface="Lexend Light"/>
              <a:sym typeface="Lexend Light"/>
            </a:endParaRPr>
          </a:p>
          <a:p>
            <a:pPr marL="0" lvl="0" indent="0" algn="l" rtl="0">
              <a:lnSpc>
                <a:spcPct val="150000"/>
              </a:lnSpc>
              <a:spcBef>
                <a:spcPts val="0"/>
              </a:spcBef>
              <a:spcAft>
                <a:spcPts val="0"/>
              </a:spcAft>
              <a:buNone/>
            </a:pPr>
            <a:r>
              <a:rPr lang="en" sz="1350">
                <a:solidFill>
                  <a:srgbClr val="16394D"/>
                </a:solidFill>
                <a:latin typeface="Lexend Light"/>
                <a:ea typeface="Lexend Light"/>
                <a:cs typeface="Lexend Light"/>
                <a:sym typeface="Lexend Light"/>
              </a:rPr>
              <a:t>This is vitally important as it impacts the way in which data is presented — and interpreted — within GA4. This is also why UA data cannot be simply “imported” into GA4.</a:t>
            </a:r>
            <a:endParaRPr sz="1350">
              <a:solidFill>
                <a:srgbClr val="16394D"/>
              </a:solidFill>
              <a:latin typeface="Open Sans"/>
              <a:ea typeface="Open Sans"/>
              <a:cs typeface="Open Sans"/>
              <a:sym typeface="Open Sans"/>
            </a:endParaRPr>
          </a:p>
          <a:p>
            <a:pPr marL="0" lvl="0" indent="0" algn="l" rtl="0">
              <a:spcBef>
                <a:spcPts val="0"/>
              </a:spcBef>
              <a:spcAft>
                <a:spcPts val="0"/>
              </a:spcAft>
              <a:buNone/>
            </a:pPr>
            <a:endParaRPr sz="1100">
              <a:latin typeface="Open Sans"/>
              <a:ea typeface="Open Sans"/>
              <a:cs typeface="Open Sans"/>
              <a:sym typeface="Open Sans"/>
            </a:endParaRPr>
          </a:p>
        </p:txBody>
      </p:sp>
      <p:pic>
        <p:nvPicPr>
          <p:cNvPr id="296" name="Google Shape;296;p44"/>
          <p:cNvPicPr preferRelativeResize="0"/>
          <p:nvPr/>
        </p:nvPicPr>
        <p:blipFill rotWithShape="1">
          <a:blip r:embed="rId3">
            <a:alphaModFix/>
          </a:blip>
          <a:srcRect/>
          <a:stretch/>
        </p:blipFill>
        <p:spPr>
          <a:xfrm>
            <a:off x="4186788" y="51675"/>
            <a:ext cx="770425" cy="770400"/>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pic>
        <p:nvPicPr>
          <p:cNvPr id="301" name="Google Shape;301;p45"/>
          <p:cNvPicPr preferRelativeResize="0"/>
          <p:nvPr/>
        </p:nvPicPr>
        <p:blipFill>
          <a:blip r:embed="rId3">
            <a:alphaModFix/>
          </a:blip>
          <a:stretch>
            <a:fillRect/>
          </a:stretch>
        </p:blipFill>
        <p:spPr>
          <a:xfrm>
            <a:off x="2045513" y="932550"/>
            <a:ext cx="5052975" cy="3834950"/>
          </a:xfrm>
          <a:prstGeom prst="rect">
            <a:avLst/>
          </a:prstGeom>
          <a:noFill/>
          <a:ln>
            <a:noFill/>
          </a:ln>
          <a:effectLst>
            <a:outerShdw blurRad="57150" dist="19050" dir="5400000" algn="bl" rotWithShape="0">
              <a:srgbClr val="000000">
                <a:alpha val="50000"/>
              </a:srgbClr>
            </a:outerShdw>
          </a:effectLst>
        </p:spPr>
      </p:pic>
      <p:pic>
        <p:nvPicPr>
          <p:cNvPr id="302" name="Google Shape;302;p45"/>
          <p:cNvPicPr preferRelativeResize="0"/>
          <p:nvPr/>
        </p:nvPicPr>
        <p:blipFill rotWithShape="1">
          <a:blip r:embed="rId4">
            <a:alphaModFix/>
          </a:blip>
          <a:srcRect/>
          <a:stretch/>
        </p:blipFill>
        <p:spPr>
          <a:xfrm>
            <a:off x="4186788" y="51675"/>
            <a:ext cx="770425" cy="770400"/>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439ED7"/>
        </a:solidFill>
        <a:effectLst/>
      </p:bgPr>
    </p:bg>
    <p:spTree>
      <p:nvGrpSpPr>
        <p:cNvPr id="1" name="Shape 306"/>
        <p:cNvGrpSpPr/>
        <p:nvPr/>
      </p:nvGrpSpPr>
      <p:grpSpPr>
        <a:xfrm>
          <a:off x="0" y="0"/>
          <a:ext cx="0" cy="0"/>
          <a:chOff x="0" y="0"/>
          <a:chExt cx="0" cy="0"/>
        </a:xfrm>
      </p:grpSpPr>
      <p:sp>
        <p:nvSpPr>
          <p:cNvPr id="307" name="Google Shape;307;p46"/>
          <p:cNvSpPr txBox="1"/>
          <p:nvPr/>
        </p:nvSpPr>
        <p:spPr>
          <a:xfrm>
            <a:off x="1129225" y="2221650"/>
            <a:ext cx="6877200" cy="700200"/>
          </a:xfrm>
          <a:prstGeom prst="rect">
            <a:avLst/>
          </a:prstGeom>
          <a:noFill/>
          <a:ln>
            <a:noFill/>
          </a:ln>
        </p:spPr>
        <p:txBody>
          <a:bodyPr spcFirstLastPara="1" wrap="square" lIns="91425" tIns="91425" rIns="91425" bIns="91425" anchor="t" anchorCtr="0">
            <a:spAutoFit/>
          </a:bodyPr>
          <a:lstStyle/>
          <a:p>
            <a:pPr marL="0" lvl="0" indent="0" algn="ctr" rtl="0">
              <a:lnSpc>
                <a:spcPct val="150000"/>
              </a:lnSpc>
              <a:spcBef>
                <a:spcPts val="0"/>
              </a:spcBef>
              <a:spcAft>
                <a:spcPts val="0"/>
              </a:spcAft>
              <a:buClr>
                <a:schemeClr val="dk1"/>
              </a:buClr>
              <a:buSzPts val="1100"/>
              <a:buFont typeface="Arial"/>
              <a:buNone/>
            </a:pPr>
            <a:r>
              <a:rPr lang="en" sz="3350" b="1">
                <a:solidFill>
                  <a:schemeClr val="lt1"/>
                </a:solidFill>
                <a:latin typeface="Lexend"/>
                <a:ea typeface="Lexend"/>
                <a:cs typeface="Lexend"/>
                <a:sym typeface="Lexend"/>
              </a:rPr>
              <a:t>New Metrics</a:t>
            </a:r>
            <a:endParaRPr sz="4150" b="1">
              <a:solidFill>
                <a:srgbClr val="FFFFFF"/>
              </a:solidFill>
              <a:latin typeface="Lexend"/>
              <a:ea typeface="Lexend"/>
              <a:cs typeface="Lexend"/>
              <a:sym typeface="Lexend"/>
            </a:endParaRPr>
          </a:p>
        </p:txBody>
      </p:sp>
      <p:pic>
        <p:nvPicPr>
          <p:cNvPr id="308" name="Google Shape;308;p46"/>
          <p:cNvPicPr preferRelativeResize="0"/>
          <p:nvPr/>
        </p:nvPicPr>
        <p:blipFill rotWithShape="1">
          <a:blip r:embed="rId3">
            <a:alphaModFix/>
          </a:blip>
          <a:srcRect/>
          <a:stretch/>
        </p:blipFill>
        <p:spPr>
          <a:xfrm>
            <a:off x="4186788" y="51675"/>
            <a:ext cx="770425" cy="770400"/>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sp>
        <p:nvSpPr>
          <p:cNvPr id="313" name="Google Shape;313;p47"/>
          <p:cNvSpPr txBox="1"/>
          <p:nvPr/>
        </p:nvSpPr>
        <p:spPr>
          <a:xfrm>
            <a:off x="844525" y="1054488"/>
            <a:ext cx="3693900" cy="2694300"/>
          </a:xfrm>
          <a:prstGeom prst="rect">
            <a:avLst/>
          </a:prstGeom>
          <a:noFill/>
          <a:ln>
            <a:noFill/>
          </a:ln>
        </p:spPr>
        <p:txBody>
          <a:bodyPr spcFirstLastPara="1" wrap="square" lIns="91425" tIns="91425" rIns="91425" bIns="91425" anchor="t" anchorCtr="0">
            <a:spAutoFit/>
          </a:bodyPr>
          <a:lstStyle/>
          <a:p>
            <a:pPr marL="0" lvl="0" indent="0" algn="l" rtl="0">
              <a:lnSpc>
                <a:spcPct val="150000"/>
              </a:lnSpc>
              <a:spcBef>
                <a:spcPts val="0"/>
              </a:spcBef>
              <a:spcAft>
                <a:spcPts val="0"/>
              </a:spcAft>
              <a:buNone/>
            </a:pPr>
            <a:r>
              <a:rPr lang="en" sz="1550" b="1">
                <a:solidFill>
                  <a:srgbClr val="16394D"/>
                </a:solidFill>
                <a:latin typeface="Lexend"/>
                <a:ea typeface="Lexend"/>
                <a:cs typeface="Lexend"/>
                <a:sym typeface="Lexend"/>
              </a:rPr>
              <a:t>Universal Analytics</a:t>
            </a:r>
            <a:endParaRPr sz="1550" b="1">
              <a:solidFill>
                <a:srgbClr val="16394D"/>
              </a:solidFill>
              <a:latin typeface="Lexend"/>
              <a:ea typeface="Lexend"/>
              <a:cs typeface="Lexend"/>
              <a:sym typeface="Lexend"/>
            </a:endParaRPr>
          </a:p>
          <a:p>
            <a:pPr marL="0" lvl="0" indent="0" algn="l" rtl="0">
              <a:lnSpc>
                <a:spcPct val="115000"/>
              </a:lnSpc>
              <a:spcBef>
                <a:spcPts val="0"/>
              </a:spcBef>
              <a:spcAft>
                <a:spcPts val="0"/>
              </a:spcAft>
              <a:buNone/>
            </a:pPr>
            <a:r>
              <a:rPr lang="en" sz="1150" b="1">
                <a:solidFill>
                  <a:srgbClr val="439ED7"/>
                </a:solidFill>
                <a:latin typeface="Lexend"/>
                <a:ea typeface="Lexend"/>
                <a:cs typeface="Lexend"/>
                <a:sym typeface="Lexend"/>
              </a:rPr>
              <a:t>TOTAL EVENTS</a:t>
            </a:r>
            <a:r>
              <a:rPr lang="en" sz="1350" b="1">
                <a:solidFill>
                  <a:srgbClr val="0B2645"/>
                </a:solidFill>
                <a:latin typeface="Open Sans"/>
                <a:ea typeface="Open Sans"/>
                <a:cs typeface="Open Sans"/>
                <a:sym typeface="Open Sans"/>
              </a:rPr>
              <a:t/>
            </a:r>
            <a:br>
              <a:rPr lang="en" sz="1350" b="1">
                <a:solidFill>
                  <a:srgbClr val="0B2645"/>
                </a:solidFill>
                <a:latin typeface="Open Sans"/>
                <a:ea typeface="Open Sans"/>
                <a:cs typeface="Open Sans"/>
                <a:sym typeface="Open Sans"/>
              </a:rPr>
            </a:br>
            <a:endParaRPr sz="1050">
              <a:solidFill>
                <a:srgbClr val="434343"/>
              </a:solidFill>
              <a:latin typeface="Open Sans"/>
              <a:ea typeface="Open Sans"/>
              <a:cs typeface="Open Sans"/>
              <a:sym typeface="Open Sans"/>
            </a:endParaRPr>
          </a:p>
          <a:p>
            <a:pPr marL="0" lvl="0" indent="0" algn="l" rtl="0">
              <a:lnSpc>
                <a:spcPct val="150000"/>
              </a:lnSpc>
              <a:spcBef>
                <a:spcPts val="0"/>
              </a:spcBef>
              <a:spcAft>
                <a:spcPts val="0"/>
              </a:spcAft>
              <a:buNone/>
            </a:pPr>
            <a:r>
              <a:rPr lang="en" sz="1150">
                <a:solidFill>
                  <a:srgbClr val="16394D"/>
                </a:solidFill>
                <a:latin typeface="Lexend Light"/>
                <a:ea typeface="Lexend Light"/>
                <a:cs typeface="Lexend Light"/>
                <a:sym typeface="Lexend Light"/>
              </a:rPr>
              <a:t>An event has its own Category, Action, Label and is its own hit type.</a:t>
            </a:r>
            <a:endParaRPr sz="1150">
              <a:solidFill>
                <a:srgbClr val="16394D"/>
              </a:solidFill>
              <a:latin typeface="Lexend Light"/>
              <a:ea typeface="Lexend Light"/>
              <a:cs typeface="Lexend Light"/>
              <a:sym typeface="Lexend Light"/>
            </a:endParaRPr>
          </a:p>
          <a:p>
            <a:pPr marL="0" lvl="0" indent="0" algn="l" rtl="0">
              <a:lnSpc>
                <a:spcPct val="150000"/>
              </a:lnSpc>
              <a:spcBef>
                <a:spcPts val="0"/>
              </a:spcBef>
              <a:spcAft>
                <a:spcPts val="0"/>
              </a:spcAft>
              <a:buNone/>
            </a:pPr>
            <a:endParaRPr sz="1150">
              <a:solidFill>
                <a:srgbClr val="16394D"/>
              </a:solidFill>
              <a:latin typeface="Lexend Light"/>
              <a:ea typeface="Lexend Light"/>
              <a:cs typeface="Lexend Light"/>
              <a:sym typeface="Lexend Light"/>
            </a:endParaRPr>
          </a:p>
          <a:p>
            <a:pPr marL="0" lvl="0" indent="0" algn="l" rtl="0">
              <a:lnSpc>
                <a:spcPct val="150000"/>
              </a:lnSpc>
              <a:spcBef>
                <a:spcPts val="0"/>
              </a:spcBef>
              <a:spcAft>
                <a:spcPts val="0"/>
              </a:spcAft>
              <a:buNone/>
            </a:pPr>
            <a:r>
              <a:rPr lang="en" sz="1150">
                <a:solidFill>
                  <a:srgbClr val="16394D"/>
                </a:solidFill>
                <a:latin typeface="Lexend Light"/>
                <a:ea typeface="Lexend Light"/>
                <a:cs typeface="Lexend Light"/>
                <a:sym typeface="Lexend Light"/>
              </a:rPr>
              <a:t>For example, registering that a sign-up button has been clicked, with a Category of “CTA”, an Action of “Sign-Up” and a Label of the destination URL.</a:t>
            </a:r>
            <a:endParaRPr sz="1150">
              <a:solidFill>
                <a:srgbClr val="16394D"/>
              </a:solidFill>
              <a:latin typeface="Open Sans"/>
              <a:ea typeface="Open Sans"/>
              <a:cs typeface="Open Sans"/>
              <a:sym typeface="Open Sans"/>
            </a:endParaRPr>
          </a:p>
          <a:p>
            <a:pPr marL="0" lvl="0" indent="0" algn="l" rtl="0">
              <a:spcBef>
                <a:spcPts val="0"/>
              </a:spcBef>
              <a:spcAft>
                <a:spcPts val="0"/>
              </a:spcAft>
              <a:buNone/>
            </a:pPr>
            <a:endParaRPr sz="1100">
              <a:latin typeface="Open Sans"/>
              <a:ea typeface="Open Sans"/>
              <a:cs typeface="Open Sans"/>
              <a:sym typeface="Open Sans"/>
            </a:endParaRPr>
          </a:p>
        </p:txBody>
      </p:sp>
      <p:sp>
        <p:nvSpPr>
          <p:cNvPr id="314" name="Google Shape;314;p47"/>
          <p:cNvSpPr txBox="1"/>
          <p:nvPr/>
        </p:nvSpPr>
        <p:spPr>
          <a:xfrm>
            <a:off x="4791725" y="1054488"/>
            <a:ext cx="3693900" cy="3491100"/>
          </a:xfrm>
          <a:prstGeom prst="rect">
            <a:avLst/>
          </a:prstGeom>
          <a:noFill/>
          <a:ln>
            <a:noFill/>
          </a:ln>
        </p:spPr>
        <p:txBody>
          <a:bodyPr spcFirstLastPara="1" wrap="square" lIns="91425" tIns="91425" rIns="91425" bIns="91425" anchor="t" anchorCtr="0">
            <a:spAutoFit/>
          </a:bodyPr>
          <a:lstStyle/>
          <a:p>
            <a:pPr marL="0" lvl="0" indent="0" algn="l" rtl="0">
              <a:lnSpc>
                <a:spcPct val="150000"/>
              </a:lnSpc>
              <a:spcBef>
                <a:spcPts val="0"/>
              </a:spcBef>
              <a:spcAft>
                <a:spcPts val="0"/>
              </a:spcAft>
              <a:buNone/>
            </a:pPr>
            <a:r>
              <a:rPr lang="en" sz="1550" b="1">
                <a:solidFill>
                  <a:srgbClr val="16394D"/>
                </a:solidFill>
                <a:latin typeface="Lexend"/>
                <a:ea typeface="Lexend"/>
                <a:cs typeface="Lexend"/>
                <a:sym typeface="Lexend"/>
              </a:rPr>
              <a:t>Google Analytics 4</a:t>
            </a:r>
            <a:endParaRPr sz="1550" b="1">
              <a:solidFill>
                <a:srgbClr val="16394D"/>
              </a:solidFill>
              <a:latin typeface="Lexend"/>
              <a:ea typeface="Lexend"/>
              <a:cs typeface="Lexend"/>
              <a:sym typeface="Lexend"/>
            </a:endParaRPr>
          </a:p>
          <a:p>
            <a:pPr marL="0" lvl="0" indent="0" algn="l" rtl="0">
              <a:lnSpc>
                <a:spcPct val="115000"/>
              </a:lnSpc>
              <a:spcBef>
                <a:spcPts val="0"/>
              </a:spcBef>
              <a:spcAft>
                <a:spcPts val="0"/>
              </a:spcAft>
              <a:buNone/>
            </a:pPr>
            <a:r>
              <a:rPr lang="en" sz="1150" b="1">
                <a:solidFill>
                  <a:srgbClr val="439ED7"/>
                </a:solidFill>
                <a:latin typeface="Lexend"/>
                <a:ea typeface="Lexend"/>
                <a:cs typeface="Lexend"/>
                <a:sym typeface="Lexend"/>
              </a:rPr>
              <a:t>EVENT COUNT</a:t>
            </a:r>
            <a:r>
              <a:rPr lang="en" sz="1350" b="1">
                <a:solidFill>
                  <a:srgbClr val="0B2645"/>
                </a:solidFill>
                <a:latin typeface="Open Sans"/>
                <a:ea typeface="Open Sans"/>
                <a:cs typeface="Open Sans"/>
                <a:sym typeface="Open Sans"/>
              </a:rPr>
              <a:t/>
            </a:r>
            <a:br>
              <a:rPr lang="en" sz="1350" b="1">
                <a:solidFill>
                  <a:srgbClr val="0B2645"/>
                </a:solidFill>
                <a:latin typeface="Open Sans"/>
                <a:ea typeface="Open Sans"/>
                <a:cs typeface="Open Sans"/>
                <a:sym typeface="Open Sans"/>
              </a:rPr>
            </a:br>
            <a:endParaRPr sz="1050">
              <a:solidFill>
                <a:srgbClr val="434343"/>
              </a:solidFill>
              <a:latin typeface="Open Sans"/>
              <a:ea typeface="Open Sans"/>
              <a:cs typeface="Open Sans"/>
              <a:sym typeface="Open Sans"/>
            </a:endParaRPr>
          </a:p>
          <a:p>
            <a:pPr marL="0" lvl="0" indent="0" algn="l" rtl="0">
              <a:lnSpc>
                <a:spcPct val="150000"/>
              </a:lnSpc>
              <a:spcBef>
                <a:spcPts val="0"/>
              </a:spcBef>
              <a:spcAft>
                <a:spcPts val="0"/>
              </a:spcAft>
              <a:buNone/>
            </a:pPr>
            <a:r>
              <a:rPr lang="en" sz="1150">
                <a:solidFill>
                  <a:srgbClr val="16394D"/>
                </a:solidFill>
                <a:latin typeface="Lexend Light"/>
                <a:ea typeface="Lexend Light"/>
                <a:cs typeface="Lexend Light"/>
                <a:sym typeface="Lexend Light"/>
              </a:rPr>
              <a:t>All actions are events — every “hit” is an event and has no distinction of Category, Action or Label. For example, a view of your webpage is considered a pageview </a:t>
            </a:r>
            <a:r>
              <a:rPr lang="en" sz="1150" i="1">
                <a:solidFill>
                  <a:srgbClr val="16394D"/>
                </a:solidFill>
                <a:latin typeface="Lexend Light"/>
                <a:ea typeface="Lexend Light"/>
                <a:cs typeface="Lexend Light"/>
                <a:sym typeface="Lexend Light"/>
              </a:rPr>
              <a:t>event</a:t>
            </a:r>
            <a:r>
              <a:rPr lang="en" sz="1150">
                <a:solidFill>
                  <a:srgbClr val="16394D"/>
                </a:solidFill>
                <a:latin typeface="Lexend Light"/>
                <a:ea typeface="Lexend Light"/>
                <a:cs typeface="Lexend Light"/>
                <a:sym typeface="Lexend Light"/>
              </a:rPr>
              <a:t>.</a:t>
            </a:r>
            <a:endParaRPr sz="1150">
              <a:solidFill>
                <a:srgbClr val="16394D"/>
              </a:solidFill>
              <a:latin typeface="Lexend Light"/>
              <a:ea typeface="Lexend Light"/>
              <a:cs typeface="Lexend Light"/>
              <a:sym typeface="Lexend Light"/>
            </a:endParaRPr>
          </a:p>
          <a:p>
            <a:pPr marL="0" lvl="0" indent="0" algn="l" rtl="0">
              <a:lnSpc>
                <a:spcPct val="150000"/>
              </a:lnSpc>
              <a:spcBef>
                <a:spcPts val="0"/>
              </a:spcBef>
              <a:spcAft>
                <a:spcPts val="0"/>
              </a:spcAft>
              <a:buNone/>
            </a:pPr>
            <a:endParaRPr sz="1150">
              <a:solidFill>
                <a:srgbClr val="16394D"/>
              </a:solidFill>
              <a:latin typeface="Lexend Light"/>
              <a:ea typeface="Lexend Light"/>
              <a:cs typeface="Lexend Light"/>
              <a:sym typeface="Lexend Light"/>
            </a:endParaRPr>
          </a:p>
          <a:p>
            <a:pPr marL="0" lvl="0" indent="0" algn="l" rtl="0">
              <a:lnSpc>
                <a:spcPct val="150000"/>
              </a:lnSpc>
              <a:spcBef>
                <a:spcPts val="0"/>
              </a:spcBef>
              <a:spcAft>
                <a:spcPts val="0"/>
              </a:spcAft>
              <a:buNone/>
            </a:pPr>
            <a:r>
              <a:rPr lang="en" sz="1150">
                <a:solidFill>
                  <a:srgbClr val="16394D"/>
                </a:solidFill>
                <a:latin typeface="Lexend Light"/>
                <a:ea typeface="Lexend Light"/>
                <a:cs typeface="Lexend Light"/>
                <a:sym typeface="Lexend Light"/>
              </a:rPr>
              <a:t>Each event name is not necessarily unique, and it is a best practice to use the same name for similar actions across the site — like sign-ups — and differentiating them by the parameters collected. </a:t>
            </a:r>
            <a:endParaRPr sz="1150">
              <a:solidFill>
                <a:srgbClr val="16394D"/>
              </a:solidFill>
              <a:latin typeface="Open Sans"/>
              <a:ea typeface="Open Sans"/>
              <a:cs typeface="Open Sans"/>
              <a:sym typeface="Open Sans"/>
            </a:endParaRPr>
          </a:p>
          <a:p>
            <a:pPr marL="0" lvl="0" indent="0" algn="l" rtl="0">
              <a:spcBef>
                <a:spcPts val="0"/>
              </a:spcBef>
              <a:spcAft>
                <a:spcPts val="0"/>
              </a:spcAft>
              <a:buNone/>
            </a:pPr>
            <a:endParaRPr sz="1100">
              <a:latin typeface="Open Sans"/>
              <a:ea typeface="Open Sans"/>
              <a:cs typeface="Open Sans"/>
              <a:sym typeface="Open Sans"/>
            </a:endParaRPr>
          </a:p>
        </p:txBody>
      </p:sp>
      <p:pic>
        <p:nvPicPr>
          <p:cNvPr id="315" name="Google Shape;315;p47"/>
          <p:cNvPicPr preferRelativeResize="0"/>
          <p:nvPr/>
        </p:nvPicPr>
        <p:blipFill rotWithShape="1">
          <a:blip r:embed="rId3">
            <a:alphaModFix/>
          </a:blip>
          <a:srcRect/>
          <a:stretch/>
        </p:blipFill>
        <p:spPr>
          <a:xfrm>
            <a:off x="4186788" y="51675"/>
            <a:ext cx="770425" cy="770400"/>
          </a:xfrm>
          <a:prstGeom prst="rect">
            <a:avLst/>
          </a:prstGeom>
          <a:noFill/>
          <a:ln>
            <a:noFill/>
          </a:ln>
          <a:effectLst>
            <a:outerShdw blurRad="57150" dist="19050" dir="5400000" algn="bl" rotWithShape="0">
              <a:srgbClr val="000000">
                <a:alpha val="50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3"/>
                                        </p:tgtEl>
                                        <p:attrNameLst>
                                          <p:attrName>style.visibility</p:attrName>
                                        </p:attrNameLst>
                                      </p:cBhvr>
                                      <p:to>
                                        <p:strVal val="visible"/>
                                      </p:to>
                                    </p:set>
                                    <p:animEffect transition="in" filter="fade">
                                      <p:cBhvr>
                                        <p:cTn id="7" dur="1000"/>
                                        <p:tgtEl>
                                          <p:spTgt spid="3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14"/>
                                        </p:tgtEl>
                                        <p:attrNameLst>
                                          <p:attrName>style.visibility</p:attrName>
                                        </p:attrNameLst>
                                      </p:cBhvr>
                                      <p:to>
                                        <p:strVal val="visible"/>
                                      </p:to>
                                    </p:set>
                                    <p:animEffect transition="in" filter="fade">
                                      <p:cBhvr>
                                        <p:cTn id="12" dur="1000"/>
                                        <p:tgtEl>
                                          <p:spTgt spid="3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320" name="Google Shape;320;p48"/>
          <p:cNvSpPr txBox="1"/>
          <p:nvPr/>
        </p:nvSpPr>
        <p:spPr>
          <a:xfrm>
            <a:off x="4791725" y="1054488"/>
            <a:ext cx="3693900" cy="3498600"/>
          </a:xfrm>
          <a:prstGeom prst="rect">
            <a:avLst/>
          </a:prstGeom>
          <a:noFill/>
          <a:ln>
            <a:noFill/>
          </a:ln>
        </p:spPr>
        <p:txBody>
          <a:bodyPr spcFirstLastPara="1" wrap="square" lIns="91425" tIns="91425" rIns="91425" bIns="91425" anchor="t" anchorCtr="0">
            <a:spAutoFit/>
          </a:bodyPr>
          <a:lstStyle/>
          <a:p>
            <a:pPr marL="0" lvl="0" indent="0" algn="l" rtl="0">
              <a:lnSpc>
                <a:spcPct val="150000"/>
              </a:lnSpc>
              <a:spcBef>
                <a:spcPts val="0"/>
              </a:spcBef>
              <a:spcAft>
                <a:spcPts val="0"/>
              </a:spcAft>
              <a:buNone/>
            </a:pPr>
            <a:r>
              <a:rPr lang="en" sz="1550" b="1">
                <a:solidFill>
                  <a:srgbClr val="16394D"/>
                </a:solidFill>
                <a:latin typeface="Lexend"/>
                <a:ea typeface="Lexend"/>
                <a:cs typeface="Lexend"/>
                <a:sym typeface="Lexend"/>
              </a:rPr>
              <a:t>Google Analytics 4</a:t>
            </a:r>
            <a:endParaRPr sz="1550" b="1">
              <a:solidFill>
                <a:srgbClr val="16394D"/>
              </a:solidFill>
              <a:latin typeface="Lexend"/>
              <a:ea typeface="Lexend"/>
              <a:cs typeface="Lexend"/>
              <a:sym typeface="Lexend"/>
            </a:endParaRPr>
          </a:p>
          <a:p>
            <a:pPr marL="0" lvl="0" indent="0" algn="l" rtl="0">
              <a:lnSpc>
                <a:spcPct val="115000"/>
              </a:lnSpc>
              <a:spcBef>
                <a:spcPts val="0"/>
              </a:spcBef>
              <a:spcAft>
                <a:spcPts val="0"/>
              </a:spcAft>
              <a:buNone/>
            </a:pPr>
            <a:r>
              <a:rPr lang="en" sz="1150" b="1">
                <a:solidFill>
                  <a:srgbClr val="439ED7"/>
                </a:solidFill>
                <a:latin typeface="Lexend"/>
                <a:ea typeface="Lexend"/>
                <a:cs typeface="Lexend"/>
                <a:sym typeface="Lexend"/>
              </a:rPr>
              <a:t>USERS</a:t>
            </a:r>
            <a:r>
              <a:rPr lang="en" sz="1350" b="1">
                <a:solidFill>
                  <a:srgbClr val="0B2645"/>
                </a:solidFill>
                <a:latin typeface="Open Sans"/>
                <a:ea typeface="Open Sans"/>
                <a:cs typeface="Open Sans"/>
                <a:sym typeface="Open Sans"/>
              </a:rPr>
              <a:t/>
            </a:r>
            <a:br>
              <a:rPr lang="en" sz="1350" b="1">
                <a:solidFill>
                  <a:srgbClr val="0B2645"/>
                </a:solidFill>
                <a:latin typeface="Open Sans"/>
                <a:ea typeface="Open Sans"/>
                <a:cs typeface="Open Sans"/>
                <a:sym typeface="Open Sans"/>
              </a:rPr>
            </a:br>
            <a:endParaRPr sz="1050">
              <a:solidFill>
                <a:srgbClr val="434343"/>
              </a:solidFill>
              <a:latin typeface="Open Sans"/>
              <a:ea typeface="Open Sans"/>
              <a:cs typeface="Open Sans"/>
              <a:sym typeface="Open Sans"/>
            </a:endParaRPr>
          </a:p>
          <a:p>
            <a:pPr marL="0" lvl="0" indent="0" algn="l" rtl="0">
              <a:lnSpc>
                <a:spcPct val="150000"/>
              </a:lnSpc>
              <a:spcBef>
                <a:spcPts val="0"/>
              </a:spcBef>
              <a:spcAft>
                <a:spcPts val="0"/>
              </a:spcAft>
              <a:buNone/>
            </a:pPr>
            <a:r>
              <a:rPr lang="en" sz="1150" b="1">
                <a:solidFill>
                  <a:srgbClr val="16394D"/>
                </a:solidFill>
                <a:latin typeface="Lexend"/>
                <a:ea typeface="Lexend"/>
                <a:cs typeface="Lexend"/>
                <a:sym typeface="Lexend"/>
              </a:rPr>
              <a:t>Total users</a:t>
            </a:r>
            <a:r>
              <a:rPr lang="en" sz="1150">
                <a:solidFill>
                  <a:srgbClr val="16394D"/>
                </a:solidFill>
                <a:latin typeface="Lexend Light"/>
                <a:ea typeface="Lexend Light"/>
                <a:cs typeface="Lexend Light"/>
                <a:sym typeface="Lexend Light"/>
              </a:rPr>
              <a:t> represents the total number of </a:t>
            </a:r>
            <a:r>
              <a:rPr lang="en" sz="1150">
                <a:solidFill>
                  <a:srgbClr val="16394D"/>
                </a:solidFill>
                <a:latin typeface="Lexend Medium"/>
                <a:ea typeface="Lexend Medium"/>
                <a:cs typeface="Lexend Medium"/>
                <a:sym typeface="Lexend Medium"/>
              </a:rPr>
              <a:t>unique users </a:t>
            </a:r>
            <a:r>
              <a:rPr lang="en" sz="1150">
                <a:solidFill>
                  <a:srgbClr val="16394D"/>
                </a:solidFill>
                <a:latin typeface="Lexend Light"/>
                <a:ea typeface="Lexend Light"/>
                <a:cs typeface="Lexend Light"/>
                <a:sym typeface="Lexend Light"/>
              </a:rPr>
              <a:t>who logged an event.</a:t>
            </a:r>
            <a:endParaRPr sz="1150">
              <a:solidFill>
                <a:srgbClr val="16394D"/>
              </a:solidFill>
              <a:latin typeface="Lexend Light"/>
              <a:ea typeface="Lexend Light"/>
              <a:cs typeface="Lexend Light"/>
              <a:sym typeface="Lexend Light"/>
            </a:endParaRPr>
          </a:p>
          <a:p>
            <a:pPr marL="0" lvl="0" indent="0" algn="l" rtl="0">
              <a:lnSpc>
                <a:spcPct val="150000"/>
              </a:lnSpc>
              <a:spcBef>
                <a:spcPts val="0"/>
              </a:spcBef>
              <a:spcAft>
                <a:spcPts val="0"/>
              </a:spcAft>
              <a:buNone/>
            </a:pPr>
            <a:endParaRPr sz="1150">
              <a:solidFill>
                <a:srgbClr val="16394D"/>
              </a:solidFill>
              <a:latin typeface="Lexend Light"/>
              <a:ea typeface="Lexend Light"/>
              <a:cs typeface="Lexend Light"/>
              <a:sym typeface="Lexend Light"/>
            </a:endParaRPr>
          </a:p>
          <a:p>
            <a:pPr marL="0" lvl="0" indent="0" algn="l" rtl="0">
              <a:lnSpc>
                <a:spcPct val="150000"/>
              </a:lnSpc>
              <a:spcBef>
                <a:spcPts val="0"/>
              </a:spcBef>
              <a:spcAft>
                <a:spcPts val="0"/>
              </a:spcAft>
              <a:buNone/>
            </a:pPr>
            <a:r>
              <a:rPr lang="en" sz="1150" b="1">
                <a:solidFill>
                  <a:srgbClr val="16394D"/>
                </a:solidFill>
                <a:latin typeface="Lexend"/>
                <a:ea typeface="Lexend"/>
                <a:cs typeface="Lexend"/>
                <a:sym typeface="Lexend"/>
              </a:rPr>
              <a:t>New users</a:t>
            </a:r>
            <a:r>
              <a:rPr lang="en" sz="1150">
                <a:solidFill>
                  <a:srgbClr val="16394D"/>
                </a:solidFill>
                <a:latin typeface="Lexend Light"/>
                <a:ea typeface="Lexend Light"/>
                <a:cs typeface="Lexend Light"/>
                <a:sym typeface="Lexend Light"/>
              </a:rPr>
              <a:t> represents the number of first-time users, but now includes both website and app usage.</a:t>
            </a:r>
            <a:endParaRPr sz="1150">
              <a:solidFill>
                <a:srgbClr val="16394D"/>
              </a:solidFill>
              <a:latin typeface="Lexend Light"/>
              <a:ea typeface="Lexend Light"/>
              <a:cs typeface="Lexend Light"/>
              <a:sym typeface="Lexend Light"/>
            </a:endParaRPr>
          </a:p>
          <a:p>
            <a:pPr marL="0" lvl="0" indent="0" algn="l" rtl="0">
              <a:lnSpc>
                <a:spcPct val="150000"/>
              </a:lnSpc>
              <a:spcBef>
                <a:spcPts val="0"/>
              </a:spcBef>
              <a:spcAft>
                <a:spcPts val="0"/>
              </a:spcAft>
              <a:buNone/>
            </a:pPr>
            <a:endParaRPr sz="1150">
              <a:solidFill>
                <a:srgbClr val="16394D"/>
              </a:solidFill>
              <a:latin typeface="Lexend Light"/>
              <a:ea typeface="Lexend Light"/>
              <a:cs typeface="Lexend Light"/>
              <a:sym typeface="Lexend Light"/>
            </a:endParaRPr>
          </a:p>
          <a:p>
            <a:pPr marL="0" lvl="0" indent="0" algn="l" rtl="0">
              <a:lnSpc>
                <a:spcPct val="150000"/>
              </a:lnSpc>
              <a:spcBef>
                <a:spcPts val="0"/>
              </a:spcBef>
              <a:spcAft>
                <a:spcPts val="0"/>
              </a:spcAft>
              <a:buNone/>
            </a:pPr>
            <a:r>
              <a:rPr lang="en" sz="1150" b="1">
                <a:solidFill>
                  <a:srgbClr val="16394D"/>
                </a:solidFill>
                <a:latin typeface="Lexend"/>
                <a:ea typeface="Lexend"/>
                <a:cs typeface="Lexend"/>
                <a:sym typeface="Lexend"/>
              </a:rPr>
              <a:t>Active users</a:t>
            </a:r>
            <a:r>
              <a:rPr lang="en" sz="1150">
                <a:solidFill>
                  <a:srgbClr val="16394D"/>
                </a:solidFill>
                <a:latin typeface="Lexend Light"/>
                <a:ea typeface="Lexend Light"/>
                <a:cs typeface="Lexend Light"/>
                <a:sym typeface="Lexend Light"/>
              </a:rPr>
              <a:t> is the </a:t>
            </a:r>
            <a:r>
              <a:rPr lang="en" sz="1150">
                <a:solidFill>
                  <a:srgbClr val="16394D"/>
                </a:solidFill>
                <a:latin typeface="Lexend Medium"/>
                <a:ea typeface="Lexend Medium"/>
                <a:cs typeface="Lexend Medium"/>
                <a:sym typeface="Lexend Medium"/>
              </a:rPr>
              <a:t>primary user metric</a:t>
            </a:r>
            <a:r>
              <a:rPr lang="en" sz="1150">
                <a:solidFill>
                  <a:srgbClr val="16394D"/>
                </a:solidFill>
                <a:latin typeface="Lexend Light"/>
                <a:ea typeface="Lexend Light"/>
                <a:cs typeface="Lexend Light"/>
                <a:sym typeface="Lexend Light"/>
              </a:rPr>
              <a:t> and is the number of distinct users who visit your website or app and log an engaged session.</a:t>
            </a:r>
            <a:endParaRPr sz="1100">
              <a:latin typeface="Lexend Light"/>
              <a:ea typeface="Lexend Light"/>
              <a:cs typeface="Lexend Light"/>
              <a:sym typeface="Lexend Light"/>
            </a:endParaRPr>
          </a:p>
        </p:txBody>
      </p:sp>
      <p:sp>
        <p:nvSpPr>
          <p:cNvPr id="321" name="Google Shape;321;p48"/>
          <p:cNvSpPr txBox="1"/>
          <p:nvPr/>
        </p:nvSpPr>
        <p:spPr>
          <a:xfrm>
            <a:off x="844525" y="1054488"/>
            <a:ext cx="3693900" cy="2428800"/>
          </a:xfrm>
          <a:prstGeom prst="rect">
            <a:avLst/>
          </a:prstGeom>
          <a:noFill/>
          <a:ln>
            <a:noFill/>
          </a:ln>
        </p:spPr>
        <p:txBody>
          <a:bodyPr spcFirstLastPara="1" wrap="square" lIns="91425" tIns="91425" rIns="91425" bIns="91425" anchor="t" anchorCtr="0">
            <a:spAutoFit/>
          </a:bodyPr>
          <a:lstStyle/>
          <a:p>
            <a:pPr marL="0" lvl="0" indent="0" algn="l" rtl="0">
              <a:lnSpc>
                <a:spcPct val="150000"/>
              </a:lnSpc>
              <a:spcBef>
                <a:spcPts val="0"/>
              </a:spcBef>
              <a:spcAft>
                <a:spcPts val="0"/>
              </a:spcAft>
              <a:buNone/>
            </a:pPr>
            <a:r>
              <a:rPr lang="en" sz="1550" b="1">
                <a:solidFill>
                  <a:srgbClr val="16394D"/>
                </a:solidFill>
                <a:latin typeface="Lexend"/>
                <a:ea typeface="Lexend"/>
                <a:cs typeface="Lexend"/>
                <a:sym typeface="Lexend"/>
              </a:rPr>
              <a:t>Universal Analytics</a:t>
            </a:r>
            <a:endParaRPr sz="1550" b="1">
              <a:solidFill>
                <a:srgbClr val="16394D"/>
              </a:solidFill>
              <a:latin typeface="Lexend"/>
              <a:ea typeface="Lexend"/>
              <a:cs typeface="Lexend"/>
              <a:sym typeface="Lexend"/>
            </a:endParaRPr>
          </a:p>
          <a:p>
            <a:pPr marL="0" lvl="0" indent="0" algn="l" rtl="0">
              <a:lnSpc>
                <a:spcPct val="115000"/>
              </a:lnSpc>
              <a:spcBef>
                <a:spcPts val="0"/>
              </a:spcBef>
              <a:spcAft>
                <a:spcPts val="0"/>
              </a:spcAft>
              <a:buNone/>
            </a:pPr>
            <a:r>
              <a:rPr lang="en" sz="1150" b="1">
                <a:solidFill>
                  <a:srgbClr val="439ED7"/>
                </a:solidFill>
                <a:latin typeface="Lexend"/>
                <a:ea typeface="Lexend"/>
                <a:cs typeface="Lexend"/>
                <a:sym typeface="Lexend"/>
              </a:rPr>
              <a:t>USERS</a:t>
            </a:r>
            <a:r>
              <a:rPr lang="en" sz="1350" b="1">
                <a:solidFill>
                  <a:srgbClr val="0B2645"/>
                </a:solidFill>
                <a:latin typeface="Open Sans"/>
                <a:ea typeface="Open Sans"/>
                <a:cs typeface="Open Sans"/>
                <a:sym typeface="Open Sans"/>
              </a:rPr>
              <a:t/>
            </a:r>
            <a:br>
              <a:rPr lang="en" sz="1350" b="1">
                <a:solidFill>
                  <a:srgbClr val="0B2645"/>
                </a:solidFill>
                <a:latin typeface="Open Sans"/>
                <a:ea typeface="Open Sans"/>
                <a:cs typeface="Open Sans"/>
                <a:sym typeface="Open Sans"/>
              </a:rPr>
            </a:br>
            <a:endParaRPr sz="1050">
              <a:solidFill>
                <a:srgbClr val="434343"/>
              </a:solidFill>
              <a:latin typeface="Open Sans"/>
              <a:ea typeface="Open Sans"/>
              <a:cs typeface="Open Sans"/>
              <a:sym typeface="Open Sans"/>
            </a:endParaRPr>
          </a:p>
          <a:p>
            <a:pPr marL="0" lvl="0" indent="0" algn="l" rtl="0">
              <a:lnSpc>
                <a:spcPct val="150000"/>
              </a:lnSpc>
              <a:spcBef>
                <a:spcPts val="0"/>
              </a:spcBef>
              <a:spcAft>
                <a:spcPts val="0"/>
              </a:spcAft>
              <a:buNone/>
            </a:pPr>
            <a:r>
              <a:rPr lang="en" sz="1150" b="1">
                <a:solidFill>
                  <a:srgbClr val="16394D"/>
                </a:solidFill>
                <a:latin typeface="Lexend"/>
                <a:ea typeface="Lexend"/>
                <a:cs typeface="Lexend"/>
                <a:sym typeface="Lexend"/>
              </a:rPr>
              <a:t>Total users</a:t>
            </a:r>
            <a:r>
              <a:rPr lang="en" sz="1150">
                <a:solidFill>
                  <a:srgbClr val="16394D"/>
                </a:solidFill>
                <a:latin typeface="Lexend Light"/>
                <a:ea typeface="Lexend Light"/>
                <a:cs typeface="Lexend Light"/>
                <a:sym typeface="Lexend Light"/>
              </a:rPr>
              <a:t> was the </a:t>
            </a:r>
            <a:r>
              <a:rPr lang="en" sz="1150">
                <a:solidFill>
                  <a:srgbClr val="16394D"/>
                </a:solidFill>
                <a:latin typeface="Lexend Medium"/>
                <a:ea typeface="Lexend Medium"/>
                <a:cs typeface="Lexend Medium"/>
                <a:sym typeface="Lexend Medium"/>
              </a:rPr>
              <a:t>primary user metric</a:t>
            </a:r>
            <a:r>
              <a:rPr lang="en" sz="1150">
                <a:solidFill>
                  <a:srgbClr val="16394D"/>
                </a:solidFill>
                <a:latin typeface="Lexend Light"/>
                <a:ea typeface="Lexend Light"/>
                <a:cs typeface="Lexend Light"/>
                <a:sym typeface="Lexend Light"/>
              </a:rPr>
              <a:t> and was a measurement of total users on your website.</a:t>
            </a:r>
            <a:endParaRPr sz="1150">
              <a:solidFill>
                <a:srgbClr val="16394D"/>
              </a:solidFill>
              <a:latin typeface="Lexend Light"/>
              <a:ea typeface="Lexend Light"/>
              <a:cs typeface="Lexend Light"/>
              <a:sym typeface="Lexend Light"/>
            </a:endParaRPr>
          </a:p>
          <a:p>
            <a:pPr marL="0" lvl="0" indent="0" algn="l" rtl="0">
              <a:lnSpc>
                <a:spcPct val="150000"/>
              </a:lnSpc>
              <a:spcBef>
                <a:spcPts val="0"/>
              </a:spcBef>
              <a:spcAft>
                <a:spcPts val="0"/>
              </a:spcAft>
              <a:buNone/>
            </a:pPr>
            <a:endParaRPr sz="1150">
              <a:solidFill>
                <a:srgbClr val="16394D"/>
              </a:solidFill>
              <a:latin typeface="Lexend Light"/>
              <a:ea typeface="Lexend Light"/>
              <a:cs typeface="Lexend Light"/>
              <a:sym typeface="Lexend Light"/>
            </a:endParaRPr>
          </a:p>
          <a:p>
            <a:pPr marL="0" lvl="0" indent="0" algn="l" rtl="0">
              <a:lnSpc>
                <a:spcPct val="150000"/>
              </a:lnSpc>
              <a:spcBef>
                <a:spcPts val="0"/>
              </a:spcBef>
              <a:spcAft>
                <a:spcPts val="0"/>
              </a:spcAft>
              <a:buNone/>
            </a:pPr>
            <a:r>
              <a:rPr lang="en" sz="1150" b="1">
                <a:solidFill>
                  <a:srgbClr val="16394D"/>
                </a:solidFill>
                <a:latin typeface="Lexend"/>
                <a:ea typeface="Lexend"/>
                <a:cs typeface="Lexend"/>
                <a:sym typeface="Lexend"/>
              </a:rPr>
              <a:t>New users</a:t>
            </a:r>
            <a:r>
              <a:rPr lang="en" sz="1150">
                <a:solidFill>
                  <a:srgbClr val="16394D"/>
                </a:solidFill>
                <a:latin typeface="Lexend Light"/>
                <a:ea typeface="Lexend Light"/>
                <a:cs typeface="Lexend Light"/>
                <a:sym typeface="Lexend Light"/>
              </a:rPr>
              <a:t> represented the number of users who interacted with your site for the first time.</a:t>
            </a:r>
            <a:endParaRPr sz="1150">
              <a:solidFill>
                <a:srgbClr val="16394D"/>
              </a:solidFill>
              <a:latin typeface="Lexend Light"/>
              <a:ea typeface="Lexend Light"/>
              <a:cs typeface="Lexend Light"/>
              <a:sym typeface="Lexend Light"/>
            </a:endParaRPr>
          </a:p>
          <a:p>
            <a:pPr marL="0" lvl="0" indent="0" algn="l" rtl="0">
              <a:spcBef>
                <a:spcPts val="0"/>
              </a:spcBef>
              <a:spcAft>
                <a:spcPts val="0"/>
              </a:spcAft>
              <a:buNone/>
            </a:pPr>
            <a:endParaRPr sz="1100">
              <a:latin typeface="Open Sans"/>
              <a:ea typeface="Open Sans"/>
              <a:cs typeface="Open Sans"/>
              <a:sym typeface="Open Sans"/>
            </a:endParaRPr>
          </a:p>
        </p:txBody>
      </p:sp>
      <p:pic>
        <p:nvPicPr>
          <p:cNvPr id="322" name="Google Shape;322;p48"/>
          <p:cNvPicPr preferRelativeResize="0"/>
          <p:nvPr/>
        </p:nvPicPr>
        <p:blipFill rotWithShape="1">
          <a:blip r:embed="rId3">
            <a:alphaModFix/>
          </a:blip>
          <a:srcRect/>
          <a:stretch/>
        </p:blipFill>
        <p:spPr>
          <a:xfrm>
            <a:off x="4186788" y="51675"/>
            <a:ext cx="770425" cy="770400"/>
          </a:xfrm>
          <a:prstGeom prst="rect">
            <a:avLst/>
          </a:prstGeom>
          <a:noFill/>
          <a:ln>
            <a:noFill/>
          </a:ln>
          <a:effectLst>
            <a:outerShdw blurRad="57150" dist="19050" dir="5400000" algn="bl" rotWithShape="0">
              <a:srgbClr val="000000">
                <a:alpha val="50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1"/>
                                        </p:tgtEl>
                                        <p:attrNameLst>
                                          <p:attrName>style.visibility</p:attrName>
                                        </p:attrNameLst>
                                      </p:cBhvr>
                                      <p:to>
                                        <p:strVal val="visible"/>
                                      </p:to>
                                    </p:set>
                                    <p:animEffect transition="in" filter="fade">
                                      <p:cBhvr>
                                        <p:cTn id="7" dur="1000"/>
                                        <p:tgtEl>
                                          <p:spTgt spid="3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20"/>
                                        </p:tgtEl>
                                        <p:attrNameLst>
                                          <p:attrName>style.visibility</p:attrName>
                                        </p:attrNameLst>
                                      </p:cBhvr>
                                      <p:to>
                                        <p:strVal val="visible"/>
                                      </p:to>
                                    </p:set>
                                    <p:animEffect transition="in" filter="fade">
                                      <p:cBhvr>
                                        <p:cTn id="12" dur="1000"/>
                                        <p:tgtEl>
                                          <p:spTgt spid="3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sp>
        <p:nvSpPr>
          <p:cNvPr id="327" name="Google Shape;327;p49"/>
          <p:cNvSpPr txBox="1"/>
          <p:nvPr/>
        </p:nvSpPr>
        <p:spPr>
          <a:xfrm>
            <a:off x="4791725" y="1054488"/>
            <a:ext cx="3693900" cy="2702100"/>
          </a:xfrm>
          <a:prstGeom prst="rect">
            <a:avLst/>
          </a:prstGeom>
          <a:noFill/>
          <a:ln>
            <a:noFill/>
          </a:ln>
        </p:spPr>
        <p:txBody>
          <a:bodyPr spcFirstLastPara="1" wrap="square" lIns="91425" tIns="91425" rIns="91425" bIns="91425" anchor="t" anchorCtr="0">
            <a:spAutoFit/>
          </a:bodyPr>
          <a:lstStyle/>
          <a:p>
            <a:pPr marL="0" lvl="0" indent="0" algn="l" rtl="0">
              <a:lnSpc>
                <a:spcPct val="150000"/>
              </a:lnSpc>
              <a:spcBef>
                <a:spcPts val="0"/>
              </a:spcBef>
              <a:spcAft>
                <a:spcPts val="0"/>
              </a:spcAft>
              <a:buNone/>
            </a:pPr>
            <a:r>
              <a:rPr lang="en" sz="1550" b="1">
                <a:solidFill>
                  <a:srgbClr val="16394D"/>
                </a:solidFill>
                <a:latin typeface="Lexend"/>
                <a:ea typeface="Lexend"/>
                <a:cs typeface="Lexend"/>
                <a:sym typeface="Lexend"/>
              </a:rPr>
              <a:t>Google Analytics 4</a:t>
            </a:r>
            <a:endParaRPr sz="1550" b="1">
              <a:solidFill>
                <a:srgbClr val="16394D"/>
              </a:solidFill>
              <a:latin typeface="Lexend"/>
              <a:ea typeface="Lexend"/>
              <a:cs typeface="Lexend"/>
              <a:sym typeface="Lexend"/>
            </a:endParaRPr>
          </a:p>
          <a:p>
            <a:pPr marL="0" lvl="0" indent="0" algn="l" rtl="0">
              <a:lnSpc>
                <a:spcPct val="115000"/>
              </a:lnSpc>
              <a:spcBef>
                <a:spcPts val="0"/>
              </a:spcBef>
              <a:spcAft>
                <a:spcPts val="0"/>
              </a:spcAft>
              <a:buNone/>
            </a:pPr>
            <a:r>
              <a:rPr lang="en" sz="1150" b="1">
                <a:solidFill>
                  <a:srgbClr val="439ED7"/>
                </a:solidFill>
                <a:latin typeface="Lexend"/>
                <a:ea typeface="Lexend"/>
                <a:cs typeface="Lexend"/>
                <a:sym typeface="Lexend"/>
              </a:rPr>
              <a:t>VIEWS</a:t>
            </a:r>
            <a:r>
              <a:rPr lang="en" sz="1350" b="1">
                <a:solidFill>
                  <a:srgbClr val="0B2645"/>
                </a:solidFill>
                <a:latin typeface="Open Sans"/>
                <a:ea typeface="Open Sans"/>
                <a:cs typeface="Open Sans"/>
                <a:sym typeface="Open Sans"/>
              </a:rPr>
              <a:t/>
            </a:r>
            <a:br>
              <a:rPr lang="en" sz="1350" b="1">
                <a:solidFill>
                  <a:srgbClr val="0B2645"/>
                </a:solidFill>
                <a:latin typeface="Open Sans"/>
                <a:ea typeface="Open Sans"/>
                <a:cs typeface="Open Sans"/>
                <a:sym typeface="Open Sans"/>
              </a:rPr>
            </a:br>
            <a:endParaRPr sz="1050">
              <a:solidFill>
                <a:srgbClr val="434343"/>
              </a:solidFill>
              <a:latin typeface="Open Sans"/>
              <a:ea typeface="Open Sans"/>
              <a:cs typeface="Open Sans"/>
              <a:sym typeface="Open Sans"/>
            </a:endParaRPr>
          </a:p>
          <a:p>
            <a:pPr marL="0" lvl="0" indent="0" algn="l" rtl="0">
              <a:lnSpc>
                <a:spcPct val="150000"/>
              </a:lnSpc>
              <a:spcBef>
                <a:spcPts val="0"/>
              </a:spcBef>
              <a:spcAft>
                <a:spcPts val="0"/>
              </a:spcAft>
              <a:buNone/>
            </a:pPr>
            <a:r>
              <a:rPr lang="en" sz="1150">
                <a:solidFill>
                  <a:srgbClr val="16394D"/>
                </a:solidFill>
                <a:latin typeface="Lexend Light"/>
                <a:ea typeface="Lexend Light"/>
                <a:cs typeface="Lexend Light"/>
                <a:sym typeface="Lexend Light"/>
              </a:rPr>
              <a:t>Pageviews, or </a:t>
            </a:r>
            <a:r>
              <a:rPr lang="en" sz="1150" b="1">
                <a:solidFill>
                  <a:srgbClr val="16394D"/>
                </a:solidFill>
                <a:latin typeface="Lexend"/>
                <a:ea typeface="Lexend"/>
                <a:cs typeface="Lexend"/>
                <a:sym typeface="Lexend"/>
              </a:rPr>
              <a:t>Views</a:t>
            </a:r>
            <a:r>
              <a:rPr lang="en" sz="1150">
                <a:solidFill>
                  <a:srgbClr val="16394D"/>
                </a:solidFill>
                <a:latin typeface="Lexend Light"/>
                <a:ea typeface="Lexend Light"/>
                <a:cs typeface="Lexend Light"/>
                <a:sym typeface="Lexend Light"/>
              </a:rPr>
              <a:t>, measure the total number of app screens or webpages your users saw. Repeated views of the same screen are not counted.</a:t>
            </a:r>
            <a:endParaRPr sz="1150">
              <a:solidFill>
                <a:srgbClr val="16394D"/>
              </a:solidFill>
              <a:latin typeface="Lexend Light"/>
              <a:ea typeface="Lexend Light"/>
              <a:cs typeface="Lexend Light"/>
              <a:sym typeface="Lexend Light"/>
            </a:endParaRPr>
          </a:p>
          <a:p>
            <a:pPr marL="0" lvl="0" indent="0" algn="l" rtl="0">
              <a:lnSpc>
                <a:spcPct val="150000"/>
              </a:lnSpc>
              <a:spcBef>
                <a:spcPts val="0"/>
              </a:spcBef>
              <a:spcAft>
                <a:spcPts val="0"/>
              </a:spcAft>
              <a:buNone/>
            </a:pPr>
            <a:endParaRPr sz="1150">
              <a:solidFill>
                <a:srgbClr val="16394D"/>
              </a:solidFill>
              <a:latin typeface="Lexend Light"/>
              <a:ea typeface="Lexend Light"/>
              <a:cs typeface="Lexend Light"/>
              <a:sym typeface="Lexend Light"/>
            </a:endParaRPr>
          </a:p>
          <a:p>
            <a:pPr marL="0" lvl="0" indent="0" algn="l" rtl="0">
              <a:lnSpc>
                <a:spcPct val="150000"/>
              </a:lnSpc>
              <a:spcBef>
                <a:spcPts val="0"/>
              </a:spcBef>
              <a:spcAft>
                <a:spcPts val="0"/>
              </a:spcAft>
              <a:buNone/>
            </a:pPr>
            <a:r>
              <a:rPr lang="en" sz="1150">
                <a:solidFill>
                  <a:srgbClr val="16394D"/>
                </a:solidFill>
                <a:latin typeface="Lexend Light"/>
                <a:ea typeface="Lexend Light"/>
                <a:cs typeface="Lexend Light"/>
                <a:sym typeface="Lexend Light"/>
              </a:rPr>
              <a:t>As a result, </a:t>
            </a:r>
            <a:r>
              <a:rPr lang="en" sz="1150" b="1">
                <a:solidFill>
                  <a:srgbClr val="16394D"/>
                </a:solidFill>
                <a:latin typeface="Lexend"/>
                <a:ea typeface="Lexend"/>
                <a:cs typeface="Lexend"/>
                <a:sym typeface="Lexend"/>
              </a:rPr>
              <a:t>Unique Pageviews</a:t>
            </a:r>
            <a:r>
              <a:rPr lang="en" sz="1150">
                <a:solidFill>
                  <a:srgbClr val="16394D"/>
                </a:solidFill>
                <a:latin typeface="Lexend Light"/>
                <a:ea typeface="Lexend Light"/>
                <a:cs typeface="Lexend Light"/>
                <a:sym typeface="Lexend Light"/>
              </a:rPr>
              <a:t> are not tracked in Google Analytics 4.</a:t>
            </a:r>
            <a:endParaRPr sz="1100">
              <a:latin typeface="Lexend Light"/>
              <a:ea typeface="Lexend Light"/>
              <a:cs typeface="Lexend Light"/>
              <a:sym typeface="Lexend Light"/>
            </a:endParaRPr>
          </a:p>
        </p:txBody>
      </p:sp>
      <p:sp>
        <p:nvSpPr>
          <p:cNvPr id="328" name="Google Shape;328;p49"/>
          <p:cNvSpPr txBox="1"/>
          <p:nvPr/>
        </p:nvSpPr>
        <p:spPr>
          <a:xfrm>
            <a:off x="844525" y="1054488"/>
            <a:ext cx="3693900" cy="2694300"/>
          </a:xfrm>
          <a:prstGeom prst="rect">
            <a:avLst/>
          </a:prstGeom>
          <a:noFill/>
          <a:ln>
            <a:noFill/>
          </a:ln>
        </p:spPr>
        <p:txBody>
          <a:bodyPr spcFirstLastPara="1" wrap="square" lIns="91425" tIns="91425" rIns="91425" bIns="91425" anchor="t" anchorCtr="0">
            <a:spAutoFit/>
          </a:bodyPr>
          <a:lstStyle/>
          <a:p>
            <a:pPr marL="0" lvl="0" indent="0" algn="l" rtl="0">
              <a:lnSpc>
                <a:spcPct val="150000"/>
              </a:lnSpc>
              <a:spcBef>
                <a:spcPts val="0"/>
              </a:spcBef>
              <a:spcAft>
                <a:spcPts val="0"/>
              </a:spcAft>
              <a:buNone/>
            </a:pPr>
            <a:r>
              <a:rPr lang="en" sz="1550" b="1">
                <a:solidFill>
                  <a:srgbClr val="16394D"/>
                </a:solidFill>
                <a:latin typeface="Lexend"/>
                <a:ea typeface="Lexend"/>
                <a:cs typeface="Lexend"/>
                <a:sym typeface="Lexend"/>
              </a:rPr>
              <a:t>Universal Analytics</a:t>
            </a:r>
            <a:endParaRPr sz="1550" b="1">
              <a:solidFill>
                <a:srgbClr val="16394D"/>
              </a:solidFill>
              <a:latin typeface="Lexend"/>
              <a:ea typeface="Lexend"/>
              <a:cs typeface="Lexend"/>
              <a:sym typeface="Lexend"/>
            </a:endParaRPr>
          </a:p>
          <a:p>
            <a:pPr marL="0" lvl="0" indent="0" algn="l" rtl="0">
              <a:lnSpc>
                <a:spcPct val="115000"/>
              </a:lnSpc>
              <a:spcBef>
                <a:spcPts val="0"/>
              </a:spcBef>
              <a:spcAft>
                <a:spcPts val="0"/>
              </a:spcAft>
              <a:buNone/>
            </a:pPr>
            <a:r>
              <a:rPr lang="en" sz="1150" b="1">
                <a:solidFill>
                  <a:srgbClr val="439ED7"/>
                </a:solidFill>
                <a:latin typeface="Lexend"/>
                <a:ea typeface="Lexend"/>
                <a:cs typeface="Lexend"/>
                <a:sym typeface="Lexend"/>
              </a:rPr>
              <a:t>PAGEVIEWS</a:t>
            </a:r>
            <a:r>
              <a:rPr lang="en" sz="1350" b="1">
                <a:solidFill>
                  <a:srgbClr val="0B2645"/>
                </a:solidFill>
                <a:latin typeface="Open Sans"/>
                <a:ea typeface="Open Sans"/>
                <a:cs typeface="Open Sans"/>
                <a:sym typeface="Open Sans"/>
              </a:rPr>
              <a:t/>
            </a:r>
            <a:br>
              <a:rPr lang="en" sz="1350" b="1">
                <a:solidFill>
                  <a:srgbClr val="0B2645"/>
                </a:solidFill>
                <a:latin typeface="Open Sans"/>
                <a:ea typeface="Open Sans"/>
                <a:cs typeface="Open Sans"/>
                <a:sym typeface="Open Sans"/>
              </a:rPr>
            </a:br>
            <a:endParaRPr sz="1050">
              <a:solidFill>
                <a:srgbClr val="434343"/>
              </a:solidFill>
              <a:latin typeface="Open Sans"/>
              <a:ea typeface="Open Sans"/>
              <a:cs typeface="Open Sans"/>
              <a:sym typeface="Open Sans"/>
            </a:endParaRPr>
          </a:p>
          <a:p>
            <a:pPr marL="0" lvl="0" indent="0" algn="l" rtl="0">
              <a:lnSpc>
                <a:spcPct val="150000"/>
              </a:lnSpc>
              <a:spcBef>
                <a:spcPts val="0"/>
              </a:spcBef>
              <a:spcAft>
                <a:spcPts val="0"/>
              </a:spcAft>
              <a:buNone/>
            </a:pPr>
            <a:r>
              <a:rPr lang="en" sz="1150">
                <a:solidFill>
                  <a:srgbClr val="16394D"/>
                </a:solidFill>
                <a:latin typeface="Lexend Light"/>
                <a:ea typeface="Lexend Light"/>
                <a:cs typeface="Lexend Light"/>
                <a:sym typeface="Lexend Light"/>
              </a:rPr>
              <a:t>Total number of pages views, including repeated views of a single page.</a:t>
            </a:r>
            <a:endParaRPr sz="1150">
              <a:solidFill>
                <a:srgbClr val="16394D"/>
              </a:solidFill>
              <a:latin typeface="Lexend Light"/>
              <a:ea typeface="Lexend Light"/>
              <a:cs typeface="Lexend Light"/>
              <a:sym typeface="Lexend Light"/>
            </a:endParaRPr>
          </a:p>
          <a:p>
            <a:pPr marL="0" lvl="0" indent="0" algn="l" rtl="0">
              <a:lnSpc>
                <a:spcPct val="150000"/>
              </a:lnSpc>
              <a:spcBef>
                <a:spcPts val="0"/>
              </a:spcBef>
              <a:spcAft>
                <a:spcPts val="0"/>
              </a:spcAft>
              <a:buNone/>
            </a:pPr>
            <a:endParaRPr sz="1150">
              <a:solidFill>
                <a:srgbClr val="16394D"/>
              </a:solidFill>
              <a:latin typeface="Lexend Light"/>
              <a:ea typeface="Lexend Light"/>
              <a:cs typeface="Lexend Light"/>
              <a:sym typeface="Lexend Light"/>
            </a:endParaRPr>
          </a:p>
          <a:p>
            <a:pPr marL="0" lvl="0" indent="0" algn="l" rtl="0">
              <a:lnSpc>
                <a:spcPct val="150000"/>
              </a:lnSpc>
              <a:spcBef>
                <a:spcPts val="0"/>
              </a:spcBef>
              <a:spcAft>
                <a:spcPts val="0"/>
              </a:spcAft>
              <a:buNone/>
            </a:pPr>
            <a:r>
              <a:rPr lang="en" sz="1150" b="1">
                <a:solidFill>
                  <a:srgbClr val="16394D"/>
                </a:solidFill>
                <a:latin typeface="Lexend"/>
                <a:ea typeface="Lexend"/>
                <a:cs typeface="Lexend"/>
                <a:sym typeface="Lexend"/>
              </a:rPr>
              <a:t>Unique Pageviews</a:t>
            </a:r>
            <a:r>
              <a:rPr lang="en" sz="1150">
                <a:solidFill>
                  <a:srgbClr val="16394D"/>
                </a:solidFill>
                <a:latin typeface="Lexend Light"/>
                <a:ea typeface="Lexend Light"/>
                <a:cs typeface="Lexend Light"/>
                <a:sym typeface="Lexend Light"/>
              </a:rPr>
              <a:t> represent the total number of pages viewed, but does not include duplicate views.</a:t>
            </a:r>
            <a:endParaRPr sz="1150">
              <a:solidFill>
                <a:srgbClr val="16394D"/>
              </a:solidFill>
              <a:latin typeface="Lexend Light"/>
              <a:ea typeface="Lexend Light"/>
              <a:cs typeface="Lexend Light"/>
              <a:sym typeface="Lexend Light"/>
            </a:endParaRPr>
          </a:p>
          <a:p>
            <a:pPr marL="0" lvl="0" indent="0" algn="l" rtl="0">
              <a:spcBef>
                <a:spcPts val="0"/>
              </a:spcBef>
              <a:spcAft>
                <a:spcPts val="0"/>
              </a:spcAft>
              <a:buNone/>
            </a:pPr>
            <a:endParaRPr sz="1100">
              <a:latin typeface="Open Sans"/>
              <a:ea typeface="Open Sans"/>
              <a:cs typeface="Open Sans"/>
              <a:sym typeface="Open Sans"/>
            </a:endParaRPr>
          </a:p>
        </p:txBody>
      </p:sp>
      <p:pic>
        <p:nvPicPr>
          <p:cNvPr id="329" name="Google Shape;329;p49"/>
          <p:cNvPicPr preferRelativeResize="0"/>
          <p:nvPr/>
        </p:nvPicPr>
        <p:blipFill rotWithShape="1">
          <a:blip r:embed="rId3">
            <a:alphaModFix/>
          </a:blip>
          <a:srcRect/>
          <a:stretch/>
        </p:blipFill>
        <p:spPr>
          <a:xfrm>
            <a:off x="4186788" y="51675"/>
            <a:ext cx="770425" cy="770400"/>
          </a:xfrm>
          <a:prstGeom prst="rect">
            <a:avLst/>
          </a:prstGeom>
          <a:noFill/>
          <a:ln>
            <a:noFill/>
          </a:ln>
          <a:effectLst>
            <a:outerShdw blurRad="57150" dist="19050" dir="5400000" algn="bl" rotWithShape="0">
              <a:srgbClr val="000000">
                <a:alpha val="50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8"/>
                                        </p:tgtEl>
                                        <p:attrNameLst>
                                          <p:attrName>style.visibility</p:attrName>
                                        </p:attrNameLst>
                                      </p:cBhvr>
                                      <p:to>
                                        <p:strVal val="visible"/>
                                      </p:to>
                                    </p:set>
                                    <p:animEffect transition="in" filter="fade">
                                      <p:cBhvr>
                                        <p:cTn id="7" dur="1000"/>
                                        <p:tgtEl>
                                          <p:spTgt spid="32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27"/>
                                        </p:tgtEl>
                                        <p:attrNameLst>
                                          <p:attrName>style.visibility</p:attrName>
                                        </p:attrNameLst>
                                      </p:cBhvr>
                                      <p:to>
                                        <p:strVal val="visible"/>
                                      </p:to>
                                    </p:set>
                                    <p:animEffect transition="in" filter="fade">
                                      <p:cBhvr>
                                        <p:cTn id="12" dur="1000"/>
                                        <p:tgtEl>
                                          <p:spTgt spid="3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334" name="Google Shape;334;p50"/>
          <p:cNvSpPr txBox="1"/>
          <p:nvPr/>
        </p:nvSpPr>
        <p:spPr>
          <a:xfrm>
            <a:off x="4791725" y="1054488"/>
            <a:ext cx="3693900" cy="3498600"/>
          </a:xfrm>
          <a:prstGeom prst="rect">
            <a:avLst/>
          </a:prstGeom>
          <a:noFill/>
          <a:ln>
            <a:noFill/>
          </a:ln>
        </p:spPr>
        <p:txBody>
          <a:bodyPr spcFirstLastPara="1" wrap="square" lIns="91425" tIns="91425" rIns="91425" bIns="91425" anchor="t" anchorCtr="0">
            <a:spAutoFit/>
          </a:bodyPr>
          <a:lstStyle/>
          <a:p>
            <a:pPr marL="0" lvl="0" indent="0" algn="l" rtl="0">
              <a:lnSpc>
                <a:spcPct val="150000"/>
              </a:lnSpc>
              <a:spcBef>
                <a:spcPts val="0"/>
              </a:spcBef>
              <a:spcAft>
                <a:spcPts val="0"/>
              </a:spcAft>
              <a:buNone/>
            </a:pPr>
            <a:r>
              <a:rPr lang="en" sz="1550" b="1">
                <a:solidFill>
                  <a:srgbClr val="16394D"/>
                </a:solidFill>
                <a:latin typeface="Lexend"/>
                <a:ea typeface="Lexend"/>
                <a:cs typeface="Lexend"/>
                <a:sym typeface="Lexend"/>
              </a:rPr>
              <a:t>Google Analytics 4</a:t>
            </a:r>
            <a:endParaRPr sz="1550" b="1">
              <a:solidFill>
                <a:srgbClr val="16394D"/>
              </a:solidFill>
              <a:latin typeface="Lexend"/>
              <a:ea typeface="Lexend"/>
              <a:cs typeface="Lexend"/>
              <a:sym typeface="Lexend"/>
            </a:endParaRPr>
          </a:p>
          <a:p>
            <a:pPr marL="0" lvl="0" indent="0" algn="l" rtl="0">
              <a:lnSpc>
                <a:spcPct val="115000"/>
              </a:lnSpc>
              <a:spcBef>
                <a:spcPts val="0"/>
              </a:spcBef>
              <a:spcAft>
                <a:spcPts val="0"/>
              </a:spcAft>
              <a:buNone/>
            </a:pPr>
            <a:r>
              <a:rPr lang="en" sz="1150" b="1">
                <a:solidFill>
                  <a:srgbClr val="439ED7"/>
                </a:solidFill>
                <a:latin typeface="Lexend"/>
                <a:ea typeface="Lexend"/>
                <a:cs typeface="Lexend"/>
                <a:sym typeface="Lexend"/>
              </a:rPr>
              <a:t>SESSIONS</a:t>
            </a:r>
            <a:r>
              <a:rPr lang="en" sz="1350" b="1">
                <a:solidFill>
                  <a:srgbClr val="0B2645"/>
                </a:solidFill>
                <a:latin typeface="Open Sans"/>
                <a:ea typeface="Open Sans"/>
                <a:cs typeface="Open Sans"/>
                <a:sym typeface="Open Sans"/>
              </a:rPr>
              <a:t/>
            </a:r>
            <a:br>
              <a:rPr lang="en" sz="1350" b="1">
                <a:solidFill>
                  <a:srgbClr val="0B2645"/>
                </a:solidFill>
                <a:latin typeface="Open Sans"/>
                <a:ea typeface="Open Sans"/>
                <a:cs typeface="Open Sans"/>
                <a:sym typeface="Open Sans"/>
              </a:rPr>
            </a:br>
            <a:endParaRPr sz="1050">
              <a:solidFill>
                <a:srgbClr val="434343"/>
              </a:solidFill>
              <a:latin typeface="Open Sans"/>
              <a:ea typeface="Open Sans"/>
              <a:cs typeface="Open Sans"/>
              <a:sym typeface="Open Sans"/>
            </a:endParaRPr>
          </a:p>
          <a:p>
            <a:pPr marL="0" lvl="0" indent="0" algn="l" rtl="0">
              <a:lnSpc>
                <a:spcPct val="150000"/>
              </a:lnSpc>
              <a:spcBef>
                <a:spcPts val="0"/>
              </a:spcBef>
              <a:spcAft>
                <a:spcPts val="0"/>
              </a:spcAft>
              <a:buNone/>
            </a:pPr>
            <a:r>
              <a:rPr lang="en" sz="1150">
                <a:solidFill>
                  <a:srgbClr val="16394D"/>
                </a:solidFill>
                <a:latin typeface="Lexend Light"/>
                <a:ea typeface="Lexend Light"/>
                <a:cs typeface="Lexend Light"/>
                <a:sym typeface="Lexend Light"/>
              </a:rPr>
              <a:t>Counted when a “session start” event is triggered, generating a session ID which Analytics associates with each event that occurs during the session.</a:t>
            </a:r>
            <a:endParaRPr sz="1150">
              <a:solidFill>
                <a:srgbClr val="16394D"/>
              </a:solidFill>
              <a:latin typeface="Lexend Light"/>
              <a:ea typeface="Lexend Light"/>
              <a:cs typeface="Lexend Light"/>
              <a:sym typeface="Lexend Light"/>
            </a:endParaRPr>
          </a:p>
          <a:p>
            <a:pPr marL="0" lvl="0" indent="0" algn="l" rtl="0">
              <a:lnSpc>
                <a:spcPct val="150000"/>
              </a:lnSpc>
              <a:spcBef>
                <a:spcPts val="0"/>
              </a:spcBef>
              <a:spcAft>
                <a:spcPts val="0"/>
              </a:spcAft>
              <a:buNone/>
            </a:pPr>
            <a:endParaRPr sz="1150">
              <a:solidFill>
                <a:srgbClr val="16394D"/>
              </a:solidFill>
              <a:latin typeface="Lexend Light"/>
              <a:ea typeface="Lexend Light"/>
              <a:cs typeface="Lexend Light"/>
              <a:sym typeface="Lexend Light"/>
            </a:endParaRPr>
          </a:p>
          <a:p>
            <a:pPr marL="0" lvl="0" indent="0" algn="l" rtl="0">
              <a:lnSpc>
                <a:spcPct val="150000"/>
              </a:lnSpc>
              <a:spcBef>
                <a:spcPts val="0"/>
              </a:spcBef>
              <a:spcAft>
                <a:spcPts val="0"/>
              </a:spcAft>
              <a:buNone/>
            </a:pPr>
            <a:r>
              <a:rPr lang="en" sz="1150">
                <a:solidFill>
                  <a:srgbClr val="16394D"/>
                </a:solidFill>
                <a:latin typeface="Lexend Light"/>
                <a:ea typeface="Lexend Light"/>
                <a:cs typeface="Lexend Light"/>
                <a:sym typeface="Lexend Light"/>
              </a:rPr>
              <a:t>Sessions end after 30 minutes of inactivity and are not restarted at midnight or upon new campaign parameters are reached.</a:t>
            </a:r>
            <a:endParaRPr sz="1150">
              <a:solidFill>
                <a:srgbClr val="16394D"/>
              </a:solidFill>
              <a:latin typeface="Lexend Light"/>
              <a:ea typeface="Lexend Light"/>
              <a:cs typeface="Lexend Light"/>
              <a:sym typeface="Lexend Light"/>
            </a:endParaRPr>
          </a:p>
          <a:p>
            <a:pPr marL="0" lvl="0" indent="0" algn="l" rtl="0">
              <a:lnSpc>
                <a:spcPct val="150000"/>
              </a:lnSpc>
              <a:spcBef>
                <a:spcPts val="0"/>
              </a:spcBef>
              <a:spcAft>
                <a:spcPts val="0"/>
              </a:spcAft>
              <a:buNone/>
            </a:pPr>
            <a:endParaRPr sz="1150">
              <a:solidFill>
                <a:srgbClr val="16394D"/>
              </a:solidFill>
              <a:latin typeface="Lexend Light"/>
              <a:ea typeface="Lexend Light"/>
              <a:cs typeface="Lexend Light"/>
              <a:sym typeface="Lexend Light"/>
            </a:endParaRPr>
          </a:p>
          <a:p>
            <a:pPr marL="0" lvl="0" indent="0" algn="l" rtl="0">
              <a:lnSpc>
                <a:spcPct val="150000"/>
              </a:lnSpc>
              <a:spcBef>
                <a:spcPts val="0"/>
              </a:spcBef>
              <a:spcAft>
                <a:spcPts val="0"/>
              </a:spcAft>
              <a:buNone/>
            </a:pPr>
            <a:r>
              <a:rPr lang="en" sz="1150">
                <a:solidFill>
                  <a:srgbClr val="16394D"/>
                </a:solidFill>
                <a:latin typeface="Lexend Light"/>
                <a:ea typeface="Lexend Light"/>
                <a:cs typeface="Lexend Light"/>
                <a:sym typeface="Lexend Light"/>
              </a:rPr>
              <a:t>If users return after a session timeout, it will result in a new session.</a:t>
            </a:r>
            <a:endParaRPr sz="1100">
              <a:latin typeface="Lexend Light"/>
              <a:ea typeface="Lexend Light"/>
              <a:cs typeface="Lexend Light"/>
              <a:sym typeface="Lexend Light"/>
            </a:endParaRPr>
          </a:p>
        </p:txBody>
      </p:sp>
      <p:sp>
        <p:nvSpPr>
          <p:cNvPr id="335" name="Google Shape;335;p50"/>
          <p:cNvSpPr txBox="1"/>
          <p:nvPr/>
        </p:nvSpPr>
        <p:spPr>
          <a:xfrm>
            <a:off x="844525" y="1054488"/>
            <a:ext cx="3693900" cy="4029600"/>
          </a:xfrm>
          <a:prstGeom prst="rect">
            <a:avLst/>
          </a:prstGeom>
          <a:noFill/>
          <a:ln>
            <a:noFill/>
          </a:ln>
        </p:spPr>
        <p:txBody>
          <a:bodyPr spcFirstLastPara="1" wrap="square" lIns="91425" tIns="91425" rIns="91425" bIns="91425" anchor="t" anchorCtr="0">
            <a:spAutoFit/>
          </a:bodyPr>
          <a:lstStyle/>
          <a:p>
            <a:pPr marL="0" lvl="0" indent="0" algn="l" rtl="0">
              <a:lnSpc>
                <a:spcPct val="150000"/>
              </a:lnSpc>
              <a:spcBef>
                <a:spcPts val="0"/>
              </a:spcBef>
              <a:spcAft>
                <a:spcPts val="0"/>
              </a:spcAft>
              <a:buNone/>
            </a:pPr>
            <a:r>
              <a:rPr lang="en" sz="1550" b="1">
                <a:solidFill>
                  <a:srgbClr val="16394D"/>
                </a:solidFill>
                <a:latin typeface="Lexend"/>
                <a:ea typeface="Lexend"/>
                <a:cs typeface="Lexend"/>
                <a:sym typeface="Lexend"/>
              </a:rPr>
              <a:t>Universal Analytics</a:t>
            </a:r>
            <a:endParaRPr sz="1550" b="1">
              <a:solidFill>
                <a:srgbClr val="16394D"/>
              </a:solidFill>
              <a:latin typeface="Lexend"/>
              <a:ea typeface="Lexend"/>
              <a:cs typeface="Lexend"/>
              <a:sym typeface="Lexend"/>
            </a:endParaRPr>
          </a:p>
          <a:p>
            <a:pPr marL="0" lvl="0" indent="0" algn="l" rtl="0">
              <a:lnSpc>
                <a:spcPct val="115000"/>
              </a:lnSpc>
              <a:spcBef>
                <a:spcPts val="0"/>
              </a:spcBef>
              <a:spcAft>
                <a:spcPts val="0"/>
              </a:spcAft>
              <a:buNone/>
            </a:pPr>
            <a:r>
              <a:rPr lang="en" sz="1150" b="1">
                <a:solidFill>
                  <a:srgbClr val="439ED7"/>
                </a:solidFill>
                <a:latin typeface="Lexend"/>
                <a:ea typeface="Lexend"/>
                <a:cs typeface="Lexend"/>
                <a:sym typeface="Lexend"/>
              </a:rPr>
              <a:t>SESSIONS</a:t>
            </a:r>
            <a:r>
              <a:rPr lang="en" sz="1350" b="1">
                <a:solidFill>
                  <a:srgbClr val="0B2645"/>
                </a:solidFill>
                <a:latin typeface="Open Sans"/>
                <a:ea typeface="Open Sans"/>
                <a:cs typeface="Open Sans"/>
                <a:sym typeface="Open Sans"/>
              </a:rPr>
              <a:t/>
            </a:r>
            <a:br>
              <a:rPr lang="en" sz="1350" b="1">
                <a:solidFill>
                  <a:srgbClr val="0B2645"/>
                </a:solidFill>
                <a:latin typeface="Open Sans"/>
                <a:ea typeface="Open Sans"/>
                <a:cs typeface="Open Sans"/>
                <a:sym typeface="Open Sans"/>
              </a:rPr>
            </a:br>
            <a:endParaRPr sz="1050">
              <a:solidFill>
                <a:srgbClr val="434343"/>
              </a:solidFill>
              <a:latin typeface="Open Sans"/>
              <a:ea typeface="Open Sans"/>
              <a:cs typeface="Open Sans"/>
              <a:sym typeface="Open Sans"/>
            </a:endParaRPr>
          </a:p>
          <a:p>
            <a:pPr marL="0" lvl="0" indent="0" algn="l" rtl="0">
              <a:lnSpc>
                <a:spcPct val="150000"/>
              </a:lnSpc>
              <a:spcBef>
                <a:spcPts val="0"/>
              </a:spcBef>
              <a:spcAft>
                <a:spcPts val="0"/>
              </a:spcAft>
              <a:buNone/>
            </a:pPr>
            <a:r>
              <a:rPr lang="en" sz="1150">
                <a:solidFill>
                  <a:srgbClr val="16394D"/>
                </a:solidFill>
                <a:latin typeface="Lexend Light"/>
                <a:ea typeface="Lexend Light"/>
                <a:cs typeface="Lexend Light"/>
                <a:sym typeface="Lexend Light"/>
              </a:rPr>
              <a:t>Period of time a user is actively engaged with your website or app, with defined parameters as to when it should end. These parameters include 30-minutes of inactivity, the timestamp being cut off at midnight or new campaign parameters.</a:t>
            </a:r>
            <a:endParaRPr sz="1150">
              <a:solidFill>
                <a:srgbClr val="16394D"/>
              </a:solidFill>
              <a:latin typeface="Lexend Light"/>
              <a:ea typeface="Lexend Light"/>
              <a:cs typeface="Lexend Light"/>
              <a:sym typeface="Lexend Light"/>
            </a:endParaRPr>
          </a:p>
          <a:p>
            <a:pPr marL="0" lvl="0" indent="0" algn="l" rtl="0">
              <a:lnSpc>
                <a:spcPct val="150000"/>
              </a:lnSpc>
              <a:spcBef>
                <a:spcPts val="0"/>
              </a:spcBef>
              <a:spcAft>
                <a:spcPts val="0"/>
              </a:spcAft>
              <a:buNone/>
            </a:pPr>
            <a:endParaRPr sz="1150">
              <a:solidFill>
                <a:srgbClr val="16394D"/>
              </a:solidFill>
              <a:latin typeface="Lexend Light"/>
              <a:ea typeface="Lexend Light"/>
              <a:cs typeface="Lexend Light"/>
              <a:sym typeface="Lexend Light"/>
            </a:endParaRPr>
          </a:p>
          <a:p>
            <a:pPr marL="0" lvl="0" indent="0" algn="l" rtl="0">
              <a:lnSpc>
                <a:spcPct val="150000"/>
              </a:lnSpc>
              <a:spcBef>
                <a:spcPts val="0"/>
              </a:spcBef>
              <a:spcAft>
                <a:spcPts val="0"/>
              </a:spcAft>
              <a:buNone/>
            </a:pPr>
            <a:r>
              <a:rPr lang="en" sz="1150">
                <a:solidFill>
                  <a:srgbClr val="16394D"/>
                </a:solidFill>
                <a:latin typeface="Lexend Light"/>
                <a:ea typeface="Lexend Light"/>
                <a:cs typeface="Lexend Light"/>
                <a:sym typeface="Lexend Light"/>
              </a:rPr>
              <a:t>New sessions start if:</a:t>
            </a:r>
            <a:endParaRPr sz="1150">
              <a:solidFill>
                <a:srgbClr val="16394D"/>
              </a:solidFill>
              <a:latin typeface="Lexend Light"/>
              <a:ea typeface="Lexend Light"/>
              <a:cs typeface="Lexend Light"/>
              <a:sym typeface="Lexend Light"/>
            </a:endParaRPr>
          </a:p>
          <a:p>
            <a:pPr marL="457200" lvl="0" indent="-301625" algn="l" rtl="0">
              <a:lnSpc>
                <a:spcPct val="150000"/>
              </a:lnSpc>
              <a:spcBef>
                <a:spcPts val="0"/>
              </a:spcBef>
              <a:spcAft>
                <a:spcPts val="0"/>
              </a:spcAft>
              <a:buClr>
                <a:srgbClr val="16394D"/>
              </a:buClr>
              <a:buSzPts val="1150"/>
              <a:buFont typeface="Lexend Light"/>
              <a:buChar char="●"/>
            </a:pPr>
            <a:r>
              <a:rPr lang="en" sz="1150">
                <a:solidFill>
                  <a:srgbClr val="16394D"/>
                </a:solidFill>
                <a:latin typeface="Lexend Light"/>
                <a:ea typeface="Lexend Light"/>
                <a:cs typeface="Lexend Light"/>
                <a:sym typeface="Lexend Light"/>
              </a:rPr>
              <a:t>User returns after a session timeout</a:t>
            </a:r>
            <a:endParaRPr sz="1150">
              <a:solidFill>
                <a:srgbClr val="16394D"/>
              </a:solidFill>
              <a:latin typeface="Lexend Light"/>
              <a:ea typeface="Lexend Light"/>
              <a:cs typeface="Lexend Light"/>
              <a:sym typeface="Lexend Light"/>
            </a:endParaRPr>
          </a:p>
          <a:p>
            <a:pPr marL="457200" lvl="0" indent="-301625" algn="l" rtl="0">
              <a:lnSpc>
                <a:spcPct val="150000"/>
              </a:lnSpc>
              <a:spcBef>
                <a:spcPts val="0"/>
              </a:spcBef>
              <a:spcAft>
                <a:spcPts val="0"/>
              </a:spcAft>
              <a:buClr>
                <a:srgbClr val="16394D"/>
              </a:buClr>
              <a:buSzPts val="1150"/>
              <a:buFont typeface="Lexend Light"/>
              <a:buChar char="●"/>
            </a:pPr>
            <a:r>
              <a:rPr lang="en" sz="1150">
                <a:solidFill>
                  <a:srgbClr val="16394D"/>
                </a:solidFill>
                <a:latin typeface="Lexend Light"/>
                <a:ea typeface="Lexend Light"/>
                <a:cs typeface="Lexend Light"/>
                <a:sym typeface="Lexend Light"/>
              </a:rPr>
              <a:t>User is on the website after the stroke of midnight</a:t>
            </a:r>
            <a:endParaRPr sz="1150">
              <a:solidFill>
                <a:srgbClr val="16394D"/>
              </a:solidFill>
              <a:latin typeface="Lexend Light"/>
              <a:ea typeface="Lexend Light"/>
              <a:cs typeface="Lexend Light"/>
              <a:sym typeface="Lexend Light"/>
            </a:endParaRPr>
          </a:p>
          <a:p>
            <a:pPr marL="457200" lvl="0" indent="-301625" algn="l" rtl="0">
              <a:lnSpc>
                <a:spcPct val="150000"/>
              </a:lnSpc>
              <a:spcBef>
                <a:spcPts val="0"/>
              </a:spcBef>
              <a:spcAft>
                <a:spcPts val="0"/>
              </a:spcAft>
              <a:buClr>
                <a:srgbClr val="16394D"/>
              </a:buClr>
              <a:buSzPts val="1150"/>
              <a:buFont typeface="Lexend Light"/>
              <a:buChar char="●"/>
            </a:pPr>
            <a:r>
              <a:rPr lang="en" sz="1150">
                <a:solidFill>
                  <a:srgbClr val="16394D"/>
                </a:solidFill>
                <a:latin typeface="Lexend Light"/>
                <a:ea typeface="Lexend Light"/>
                <a:cs typeface="Lexend Light"/>
                <a:sym typeface="Lexend Light"/>
              </a:rPr>
              <a:t>User picks up new campaign parameters on the website</a:t>
            </a:r>
            <a:endParaRPr sz="1100">
              <a:latin typeface="Open Sans"/>
              <a:ea typeface="Open Sans"/>
              <a:cs typeface="Open Sans"/>
              <a:sym typeface="Open Sans"/>
            </a:endParaRPr>
          </a:p>
        </p:txBody>
      </p:sp>
      <p:pic>
        <p:nvPicPr>
          <p:cNvPr id="336" name="Google Shape;336;p50"/>
          <p:cNvPicPr preferRelativeResize="0"/>
          <p:nvPr/>
        </p:nvPicPr>
        <p:blipFill rotWithShape="1">
          <a:blip r:embed="rId3">
            <a:alphaModFix/>
          </a:blip>
          <a:srcRect/>
          <a:stretch/>
        </p:blipFill>
        <p:spPr>
          <a:xfrm>
            <a:off x="4186788" y="51675"/>
            <a:ext cx="770425" cy="770400"/>
          </a:xfrm>
          <a:prstGeom prst="rect">
            <a:avLst/>
          </a:prstGeom>
          <a:noFill/>
          <a:ln>
            <a:noFill/>
          </a:ln>
          <a:effectLst>
            <a:outerShdw blurRad="57150" dist="19050" dir="5400000" algn="bl" rotWithShape="0">
              <a:srgbClr val="000000">
                <a:alpha val="50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5"/>
                                        </p:tgtEl>
                                        <p:attrNameLst>
                                          <p:attrName>style.visibility</p:attrName>
                                        </p:attrNameLst>
                                      </p:cBhvr>
                                      <p:to>
                                        <p:strVal val="visible"/>
                                      </p:to>
                                    </p:set>
                                    <p:animEffect transition="in" filter="fade">
                                      <p:cBhvr>
                                        <p:cTn id="7" dur="1000"/>
                                        <p:tgtEl>
                                          <p:spTgt spid="33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34"/>
                                        </p:tgtEl>
                                        <p:attrNameLst>
                                          <p:attrName>style.visibility</p:attrName>
                                        </p:attrNameLst>
                                      </p:cBhvr>
                                      <p:to>
                                        <p:strVal val="visible"/>
                                      </p:to>
                                    </p:set>
                                    <p:animEffect transition="in" filter="fade">
                                      <p:cBhvr>
                                        <p:cTn id="12" dur="1000"/>
                                        <p:tgtEl>
                                          <p:spTgt spid="3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41" name="Google Shape;341;p51"/>
          <p:cNvSpPr txBox="1"/>
          <p:nvPr/>
        </p:nvSpPr>
        <p:spPr>
          <a:xfrm>
            <a:off x="4791725" y="1054488"/>
            <a:ext cx="3693900" cy="3498600"/>
          </a:xfrm>
          <a:prstGeom prst="rect">
            <a:avLst/>
          </a:prstGeom>
          <a:noFill/>
          <a:ln>
            <a:noFill/>
          </a:ln>
        </p:spPr>
        <p:txBody>
          <a:bodyPr spcFirstLastPara="1" wrap="square" lIns="91425" tIns="91425" rIns="91425" bIns="91425" anchor="t" anchorCtr="0">
            <a:spAutoFit/>
          </a:bodyPr>
          <a:lstStyle/>
          <a:p>
            <a:pPr marL="0" lvl="0" indent="0" algn="l" rtl="0">
              <a:lnSpc>
                <a:spcPct val="150000"/>
              </a:lnSpc>
              <a:spcBef>
                <a:spcPts val="0"/>
              </a:spcBef>
              <a:spcAft>
                <a:spcPts val="0"/>
              </a:spcAft>
              <a:buNone/>
            </a:pPr>
            <a:r>
              <a:rPr lang="en" sz="1550" b="1">
                <a:solidFill>
                  <a:srgbClr val="16394D"/>
                </a:solidFill>
                <a:latin typeface="Lexend"/>
                <a:ea typeface="Lexend"/>
                <a:cs typeface="Lexend"/>
                <a:sym typeface="Lexend"/>
              </a:rPr>
              <a:t>Google Analytics 4</a:t>
            </a:r>
            <a:endParaRPr sz="1550" b="1">
              <a:solidFill>
                <a:srgbClr val="16394D"/>
              </a:solidFill>
              <a:latin typeface="Lexend"/>
              <a:ea typeface="Lexend"/>
              <a:cs typeface="Lexend"/>
              <a:sym typeface="Lexend"/>
            </a:endParaRPr>
          </a:p>
          <a:p>
            <a:pPr marL="0" lvl="0" indent="0" algn="l" rtl="0">
              <a:lnSpc>
                <a:spcPct val="115000"/>
              </a:lnSpc>
              <a:spcBef>
                <a:spcPts val="0"/>
              </a:spcBef>
              <a:spcAft>
                <a:spcPts val="0"/>
              </a:spcAft>
              <a:buNone/>
            </a:pPr>
            <a:r>
              <a:rPr lang="en" sz="1150" b="1">
                <a:solidFill>
                  <a:srgbClr val="439ED7"/>
                </a:solidFill>
                <a:latin typeface="Lexend"/>
                <a:ea typeface="Lexend"/>
                <a:cs typeface="Lexend"/>
                <a:sym typeface="Lexend"/>
              </a:rPr>
              <a:t>CONVERSION EVENTS</a:t>
            </a:r>
            <a:r>
              <a:rPr lang="en" sz="1350" b="1">
                <a:solidFill>
                  <a:srgbClr val="0B2645"/>
                </a:solidFill>
                <a:latin typeface="Open Sans"/>
                <a:ea typeface="Open Sans"/>
                <a:cs typeface="Open Sans"/>
                <a:sym typeface="Open Sans"/>
              </a:rPr>
              <a:t/>
            </a:r>
            <a:br>
              <a:rPr lang="en" sz="1350" b="1">
                <a:solidFill>
                  <a:srgbClr val="0B2645"/>
                </a:solidFill>
                <a:latin typeface="Open Sans"/>
                <a:ea typeface="Open Sans"/>
                <a:cs typeface="Open Sans"/>
                <a:sym typeface="Open Sans"/>
              </a:rPr>
            </a:br>
            <a:endParaRPr sz="1050">
              <a:solidFill>
                <a:srgbClr val="434343"/>
              </a:solidFill>
              <a:latin typeface="Open Sans"/>
              <a:ea typeface="Open Sans"/>
              <a:cs typeface="Open Sans"/>
              <a:sym typeface="Open Sans"/>
            </a:endParaRPr>
          </a:p>
          <a:p>
            <a:pPr marL="0" lvl="0" indent="0" algn="l" rtl="0">
              <a:lnSpc>
                <a:spcPct val="150000"/>
              </a:lnSpc>
              <a:spcBef>
                <a:spcPts val="0"/>
              </a:spcBef>
              <a:spcAft>
                <a:spcPts val="0"/>
              </a:spcAft>
              <a:buNone/>
            </a:pPr>
            <a:r>
              <a:rPr lang="en" sz="1150">
                <a:solidFill>
                  <a:srgbClr val="16394D"/>
                </a:solidFill>
                <a:latin typeface="Lexend Light"/>
                <a:ea typeface="Lexend Light"/>
                <a:cs typeface="Lexend Light"/>
                <a:sym typeface="Lexend Light"/>
              </a:rPr>
              <a:t>You specify a </a:t>
            </a:r>
            <a:r>
              <a:rPr lang="en" sz="1150">
                <a:solidFill>
                  <a:srgbClr val="16394D"/>
                </a:solidFill>
                <a:latin typeface="Lexend Medium"/>
                <a:ea typeface="Lexend Medium"/>
                <a:cs typeface="Lexend Medium"/>
                <a:sym typeface="Lexend Medium"/>
              </a:rPr>
              <a:t>conversion event</a:t>
            </a:r>
            <a:r>
              <a:rPr lang="en" sz="1150">
                <a:solidFill>
                  <a:srgbClr val="16394D"/>
                </a:solidFill>
                <a:latin typeface="Lexend Light"/>
                <a:ea typeface="Lexend Light"/>
                <a:cs typeface="Lexend Light"/>
                <a:sym typeface="Lexend Light"/>
              </a:rPr>
              <a:t> for each action you wish to count as a conversion. For example, if the “Form Submit” event is flagged as a conversion event, a conversion will be counted each time the user submits the form.</a:t>
            </a:r>
            <a:endParaRPr sz="1150">
              <a:solidFill>
                <a:srgbClr val="16394D"/>
              </a:solidFill>
              <a:latin typeface="Lexend Light"/>
              <a:ea typeface="Lexend Light"/>
              <a:cs typeface="Lexend Light"/>
              <a:sym typeface="Lexend Light"/>
            </a:endParaRPr>
          </a:p>
          <a:p>
            <a:pPr marL="0" lvl="0" indent="0" algn="l" rtl="0">
              <a:lnSpc>
                <a:spcPct val="150000"/>
              </a:lnSpc>
              <a:spcBef>
                <a:spcPts val="0"/>
              </a:spcBef>
              <a:spcAft>
                <a:spcPts val="0"/>
              </a:spcAft>
              <a:buNone/>
            </a:pPr>
            <a:endParaRPr sz="1150">
              <a:solidFill>
                <a:srgbClr val="16394D"/>
              </a:solidFill>
              <a:latin typeface="Lexend Light"/>
              <a:ea typeface="Lexend Light"/>
              <a:cs typeface="Lexend Light"/>
              <a:sym typeface="Lexend Light"/>
            </a:endParaRPr>
          </a:p>
          <a:p>
            <a:pPr marL="0" lvl="0" indent="0" algn="l" rtl="0">
              <a:lnSpc>
                <a:spcPct val="150000"/>
              </a:lnSpc>
              <a:spcBef>
                <a:spcPts val="0"/>
              </a:spcBef>
              <a:spcAft>
                <a:spcPts val="0"/>
              </a:spcAft>
              <a:buNone/>
            </a:pPr>
            <a:r>
              <a:rPr lang="en" sz="1150">
                <a:solidFill>
                  <a:srgbClr val="16394D"/>
                </a:solidFill>
                <a:latin typeface="Lexend Medium"/>
                <a:ea typeface="Lexend Medium"/>
                <a:cs typeface="Lexend Medium"/>
                <a:sym typeface="Lexend Medium"/>
              </a:rPr>
              <a:t>Every instance of the conversion event is counted</a:t>
            </a:r>
            <a:r>
              <a:rPr lang="en" sz="1150">
                <a:solidFill>
                  <a:srgbClr val="16394D"/>
                </a:solidFill>
                <a:latin typeface="Lexend Light"/>
                <a:ea typeface="Lexend Light"/>
                <a:cs typeface="Lexend Light"/>
                <a:sym typeface="Lexend Light"/>
              </a:rPr>
              <a:t>, so if a user submits the form three times during one session, it will count three total conversions.</a:t>
            </a:r>
            <a:endParaRPr sz="1150">
              <a:solidFill>
                <a:srgbClr val="16394D"/>
              </a:solidFill>
              <a:latin typeface="Lexend Light"/>
              <a:ea typeface="Lexend Light"/>
              <a:cs typeface="Lexend Light"/>
              <a:sym typeface="Lexend Light"/>
            </a:endParaRPr>
          </a:p>
        </p:txBody>
      </p:sp>
      <p:sp>
        <p:nvSpPr>
          <p:cNvPr id="342" name="Google Shape;342;p51"/>
          <p:cNvSpPr txBox="1"/>
          <p:nvPr/>
        </p:nvSpPr>
        <p:spPr>
          <a:xfrm>
            <a:off x="844525" y="1054488"/>
            <a:ext cx="3693900" cy="2967600"/>
          </a:xfrm>
          <a:prstGeom prst="rect">
            <a:avLst/>
          </a:prstGeom>
          <a:noFill/>
          <a:ln>
            <a:noFill/>
          </a:ln>
        </p:spPr>
        <p:txBody>
          <a:bodyPr spcFirstLastPara="1" wrap="square" lIns="91425" tIns="91425" rIns="91425" bIns="91425" anchor="t" anchorCtr="0">
            <a:spAutoFit/>
          </a:bodyPr>
          <a:lstStyle/>
          <a:p>
            <a:pPr marL="0" lvl="0" indent="0" algn="l" rtl="0">
              <a:lnSpc>
                <a:spcPct val="150000"/>
              </a:lnSpc>
              <a:spcBef>
                <a:spcPts val="0"/>
              </a:spcBef>
              <a:spcAft>
                <a:spcPts val="0"/>
              </a:spcAft>
              <a:buNone/>
            </a:pPr>
            <a:r>
              <a:rPr lang="en" sz="1550" b="1">
                <a:solidFill>
                  <a:srgbClr val="16394D"/>
                </a:solidFill>
                <a:latin typeface="Lexend"/>
                <a:ea typeface="Lexend"/>
                <a:cs typeface="Lexend"/>
                <a:sym typeface="Lexend"/>
              </a:rPr>
              <a:t>Universal Analytics</a:t>
            </a:r>
            <a:endParaRPr sz="1550" b="1">
              <a:solidFill>
                <a:srgbClr val="16394D"/>
              </a:solidFill>
              <a:latin typeface="Lexend"/>
              <a:ea typeface="Lexend"/>
              <a:cs typeface="Lexend"/>
              <a:sym typeface="Lexend"/>
            </a:endParaRPr>
          </a:p>
          <a:p>
            <a:pPr marL="0" lvl="0" indent="0" algn="l" rtl="0">
              <a:lnSpc>
                <a:spcPct val="115000"/>
              </a:lnSpc>
              <a:spcBef>
                <a:spcPts val="0"/>
              </a:spcBef>
              <a:spcAft>
                <a:spcPts val="0"/>
              </a:spcAft>
              <a:buNone/>
            </a:pPr>
            <a:r>
              <a:rPr lang="en" sz="1150" b="1">
                <a:solidFill>
                  <a:srgbClr val="439ED7"/>
                </a:solidFill>
                <a:latin typeface="Lexend"/>
                <a:ea typeface="Lexend"/>
                <a:cs typeface="Lexend"/>
                <a:sym typeface="Lexend"/>
              </a:rPr>
              <a:t>CONVERSIONS/GOALS</a:t>
            </a:r>
            <a:r>
              <a:rPr lang="en" sz="1350" b="1">
                <a:solidFill>
                  <a:srgbClr val="0B2645"/>
                </a:solidFill>
                <a:latin typeface="Open Sans"/>
                <a:ea typeface="Open Sans"/>
                <a:cs typeface="Open Sans"/>
                <a:sym typeface="Open Sans"/>
              </a:rPr>
              <a:t/>
            </a:r>
            <a:br>
              <a:rPr lang="en" sz="1350" b="1">
                <a:solidFill>
                  <a:srgbClr val="0B2645"/>
                </a:solidFill>
                <a:latin typeface="Open Sans"/>
                <a:ea typeface="Open Sans"/>
                <a:cs typeface="Open Sans"/>
                <a:sym typeface="Open Sans"/>
              </a:rPr>
            </a:br>
            <a:endParaRPr sz="1050">
              <a:solidFill>
                <a:srgbClr val="434343"/>
              </a:solidFill>
              <a:latin typeface="Open Sans"/>
              <a:ea typeface="Open Sans"/>
              <a:cs typeface="Open Sans"/>
              <a:sym typeface="Open Sans"/>
            </a:endParaRPr>
          </a:p>
          <a:p>
            <a:pPr marL="0" lvl="0" indent="0" algn="l" rtl="0">
              <a:lnSpc>
                <a:spcPct val="150000"/>
              </a:lnSpc>
              <a:spcBef>
                <a:spcPts val="0"/>
              </a:spcBef>
              <a:spcAft>
                <a:spcPts val="0"/>
              </a:spcAft>
              <a:buNone/>
            </a:pPr>
            <a:r>
              <a:rPr lang="en" sz="1150">
                <a:solidFill>
                  <a:srgbClr val="16394D"/>
                </a:solidFill>
                <a:latin typeface="Lexend Light"/>
                <a:ea typeface="Lexend Light"/>
                <a:cs typeface="Lexend Light"/>
                <a:sym typeface="Lexend Light"/>
              </a:rPr>
              <a:t>You define a </a:t>
            </a:r>
            <a:r>
              <a:rPr lang="en" sz="1150">
                <a:solidFill>
                  <a:srgbClr val="16394D"/>
                </a:solidFill>
                <a:latin typeface="Lexend Medium"/>
                <a:ea typeface="Lexend Medium"/>
                <a:cs typeface="Lexend Medium"/>
                <a:sym typeface="Lexend Medium"/>
              </a:rPr>
              <a:t>goal</a:t>
            </a:r>
            <a:r>
              <a:rPr lang="en" sz="1150">
                <a:solidFill>
                  <a:srgbClr val="16394D"/>
                </a:solidFill>
                <a:latin typeface="Lexend Light"/>
                <a:ea typeface="Lexend Light"/>
                <a:cs typeface="Lexend Light"/>
                <a:sym typeface="Lexend Light"/>
              </a:rPr>
              <a:t> that indicates a specific user action to be considered a conversion, such as a “Form Submit” goal.</a:t>
            </a:r>
            <a:endParaRPr sz="1150">
              <a:solidFill>
                <a:srgbClr val="16394D"/>
              </a:solidFill>
              <a:latin typeface="Lexend Light"/>
              <a:ea typeface="Lexend Light"/>
              <a:cs typeface="Lexend Light"/>
              <a:sym typeface="Lexend Light"/>
            </a:endParaRPr>
          </a:p>
          <a:p>
            <a:pPr marL="0" lvl="0" indent="0" algn="l" rtl="0">
              <a:lnSpc>
                <a:spcPct val="150000"/>
              </a:lnSpc>
              <a:spcBef>
                <a:spcPts val="0"/>
              </a:spcBef>
              <a:spcAft>
                <a:spcPts val="0"/>
              </a:spcAft>
              <a:buNone/>
            </a:pPr>
            <a:endParaRPr sz="1150">
              <a:solidFill>
                <a:srgbClr val="16394D"/>
              </a:solidFill>
              <a:latin typeface="Lexend Light"/>
              <a:ea typeface="Lexend Light"/>
              <a:cs typeface="Lexend Light"/>
              <a:sym typeface="Lexend Light"/>
            </a:endParaRPr>
          </a:p>
          <a:p>
            <a:pPr marL="0" lvl="0" indent="0" algn="l" rtl="0">
              <a:lnSpc>
                <a:spcPct val="150000"/>
              </a:lnSpc>
              <a:spcBef>
                <a:spcPts val="0"/>
              </a:spcBef>
              <a:spcAft>
                <a:spcPts val="0"/>
              </a:spcAft>
              <a:buNone/>
            </a:pPr>
            <a:r>
              <a:rPr lang="en" sz="1150">
                <a:solidFill>
                  <a:srgbClr val="16394D"/>
                </a:solidFill>
                <a:latin typeface="Lexend Medium"/>
                <a:ea typeface="Lexend Medium"/>
                <a:cs typeface="Lexend Medium"/>
                <a:sym typeface="Lexend Medium"/>
              </a:rPr>
              <a:t>Only one</a:t>
            </a:r>
            <a:r>
              <a:rPr lang="en" sz="1150">
                <a:solidFill>
                  <a:srgbClr val="16394D"/>
                </a:solidFill>
                <a:latin typeface="Lexend Light"/>
                <a:ea typeface="Lexend Light"/>
                <a:cs typeface="Lexend Light"/>
                <a:sym typeface="Lexend Light"/>
              </a:rPr>
              <a:t> of these goals is counted per session. For example, if a form is submitted twice during the same session, the submission will only count as one conversion.</a:t>
            </a:r>
            <a:endParaRPr sz="1150">
              <a:solidFill>
                <a:srgbClr val="16394D"/>
              </a:solidFill>
              <a:latin typeface="Lexend Light"/>
              <a:ea typeface="Lexend Light"/>
              <a:cs typeface="Lexend Light"/>
              <a:sym typeface="Lexend Light"/>
            </a:endParaRPr>
          </a:p>
        </p:txBody>
      </p:sp>
      <p:pic>
        <p:nvPicPr>
          <p:cNvPr id="343" name="Google Shape;343;p51"/>
          <p:cNvPicPr preferRelativeResize="0"/>
          <p:nvPr/>
        </p:nvPicPr>
        <p:blipFill rotWithShape="1">
          <a:blip r:embed="rId3">
            <a:alphaModFix/>
          </a:blip>
          <a:srcRect/>
          <a:stretch/>
        </p:blipFill>
        <p:spPr>
          <a:xfrm>
            <a:off x="4186788" y="51675"/>
            <a:ext cx="770425" cy="770400"/>
          </a:xfrm>
          <a:prstGeom prst="rect">
            <a:avLst/>
          </a:prstGeom>
          <a:noFill/>
          <a:ln>
            <a:noFill/>
          </a:ln>
          <a:effectLst>
            <a:outerShdw blurRad="57150" dist="19050" dir="5400000" algn="bl" rotWithShape="0">
              <a:srgbClr val="000000">
                <a:alpha val="50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2"/>
                                        </p:tgtEl>
                                        <p:attrNameLst>
                                          <p:attrName>style.visibility</p:attrName>
                                        </p:attrNameLst>
                                      </p:cBhvr>
                                      <p:to>
                                        <p:strVal val="visible"/>
                                      </p:to>
                                    </p:set>
                                    <p:animEffect transition="in" filter="fade">
                                      <p:cBhvr>
                                        <p:cTn id="7" dur="1000"/>
                                        <p:tgtEl>
                                          <p:spTgt spid="34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41"/>
                                        </p:tgtEl>
                                        <p:attrNameLst>
                                          <p:attrName>style.visibility</p:attrName>
                                        </p:attrNameLst>
                                      </p:cBhvr>
                                      <p:to>
                                        <p:strVal val="visible"/>
                                      </p:to>
                                    </p:set>
                                    <p:animEffect transition="in" filter="fade">
                                      <p:cBhvr>
                                        <p:cTn id="12" dur="1000"/>
                                        <p:tgtEl>
                                          <p:spTgt spid="3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pic>
        <p:nvPicPr>
          <p:cNvPr id="77" name="Google Shape;77;p16"/>
          <p:cNvPicPr preferRelativeResize="0"/>
          <p:nvPr/>
        </p:nvPicPr>
        <p:blipFill rotWithShape="1">
          <a:blip r:embed="rId3">
            <a:alphaModFix/>
          </a:blip>
          <a:srcRect/>
          <a:stretch/>
        </p:blipFill>
        <p:spPr>
          <a:xfrm>
            <a:off x="4186788" y="51675"/>
            <a:ext cx="770425" cy="770400"/>
          </a:xfrm>
          <a:prstGeom prst="rect">
            <a:avLst/>
          </a:prstGeom>
          <a:noFill/>
          <a:ln>
            <a:noFill/>
          </a:ln>
          <a:effectLst>
            <a:outerShdw blurRad="57150" dist="19050" dir="5400000" algn="bl" rotWithShape="0">
              <a:srgbClr val="000000">
                <a:alpha val="50000"/>
              </a:srgbClr>
            </a:outerShdw>
          </a:effectLst>
        </p:spPr>
      </p:pic>
      <p:pic>
        <p:nvPicPr>
          <p:cNvPr id="78" name="Google Shape;78;p16"/>
          <p:cNvPicPr preferRelativeResize="0"/>
          <p:nvPr/>
        </p:nvPicPr>
        <p:blipFill rotWithShape="1">
          <a:blip r:embed="rId4">
            <a:alphaModFix/>
          </a:blip>
          <a:srcRect l="6162" r="6171"/>
          <a:stretch/>
        </p:blipFill>
        <p:spPr>
          <a:xfrm>
            <a:off x="0" y="0"/>
            <a:ext cx="9144000" cy="514350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sp>
        <p:nvSpPr>
          <p:cNvPr id="348" name="Google Shape;348;p52"/>
          <p:cNvSpPr txBox="1"/>
          <p:nvPr/>
        </p:nvSpPr>
        <p:spPr>
          <a:xfrm>
            <a:off x="794700" y="1054488"/>
            <a:ext cx="3693900" cy="2255700"/>
          </a:xfrm>
          <a:prstGeom prst="rect">
            <a:avLst/>
          </a:prstGeom>
          <a:noFill/>
          <a:ln>
            <a:noFill/>
          </a:ln>
        </p:spPr>
        <p:txBody>
          <a:bodyPr spcFirstLastPara="1" wrap="square" lIns="91425" tIns="91425" rIns="91425" bIns="91425" anchor="t" anchorCtr="0">
            <a:spAutoFit/>
          </a:bodyPr>
          <a:lstStyle/>
          <a:p>
            <a:pPr marL="0" lvl="0" indent="0" algn="l" rtl="0">
              <a:lnSpc>
                <a:spcPct val="150000"/>
              </a:lnSpc>
              <a:spcBef>
                <a:spcPts val="0"/>
              </a:spcBef>
              <a:spcAft>
                <a:spcPts val="0"/>
              </a:spcAft>
              <a:buNone/>
            </a:pPr>
            <a:r>
              <a:rPr lang="en" sz="1550" b="1">
                <a:solidFill>
                  <a:srgbClr val="16394D"/>
                </a:solidFill>
                <a:latin typeface="Lexend"/>
                <a:ea typeface="Lexend"/>
                <a:cs typeface="Lexend"/>
                <a:sym typeface="Lexend"/>
              </a:rPr>
              <a:t>Is there a difference in YoY data between UA and GA4?</a:t>
            </a:r>
            <a:endParaRPr sz="1550" b="1">
              <a:solidFill>
                <a:srgbClr val="16394D"/>
              </a:solidFill>
              <a:latin typeface="Lexend"/>
              <a:ea typeface="Lexend"/>
              <a:cs typeface="Lexend"/>
              <a:sym typeface="Lexend"/>
            </a:endParaRPr>
          </a:p>
          <a:p>
            <a:pPr marL="0" lvl="0" indent="0" algn="l" rtl="0">
              <a:lnSpc>
                <a:spcPct val="115000"/>
              </a:lnSpc>
              <a:spcBef>
                <a:spcPts val="0"/>
              </a:spcBef>
              <a:spcAft>
                <a:spcPts val="0"/>
              </a:spcAft>
              <a:buNone/>
            </a:pPr>
            <a:r>
              <a:rPr lang="en" sz="1150" b="1">
                <a:solidFill>
                  <a:srgbClr val="439ED7"/>
                </a:solidFill>
                <a:latin typeface="Lexend"/>
                <a:ea typeface="Lexend"/>
                <a:cs typeface="Lexend"/>
                <a:sym typeface="Lexend"/>
              </a:rPr>
              <a:t>WE ANALYZED OVER 10,000,000 SESSIONS…</a:t>
            </a:r>
            <a:r>
              <a:rPr lang="en" sz="1350" b="1">
                <a:solidFill>
                  <a:srgbClr val="0B2645"/>
                </a:solidFill>
                <a:latin typeface="Open Sans"/>
                <a:ea typeface="Open Sans"/>
                <a:cs typeface="Open Sans"/>
                <a:sym typeface="Open Sans"/>
              </a:rPr>
              <a:t/>
            </a:r>
            <a:br>
              <a:rPr lang="en" sz="1350" b="1">
                <a:solidFill>
                  <a:srgbClr val="0B2645"/>
                </a:solidFill>
                <a:latin typeface="Open Sans"/>
                <a:ea typeface="Open Sans"/>
                <a:cs typeface="Open Sans"/>
                <a:sym typeface="Open Sans"/>
              </a:rPr>
            </a:br>
            <a:endParaRPr sz="1050">
              <a:solidFill>
                <a:srgbClr val="434343"/>
              </a:solidFill>
              <a:latin typeface="Open Sans"/>
              <a:ea typeface="Open Sans"/>
              <a:cs typeface="Open Sans"/>
              <a:sym typeface="Open Sans"/>
            </a:endParaRPr>
          </a:p>
          <a:p>
            <a:pPr marL="457200" lvl="0" indent="-301625" algn="l" rtl="0">
              <a:lnSpc>
                <a:spcPct val="150000"/>
              </a:lnSpc>
              <a:spcBef>
                <a:spcPts val="0"/>
              </a:spcBef>
              <a:spcAft>
                <a:spcPts val="0"/>
              </a:spcAft>
              <a:buClr>
                <a:srgbClr val="16394D"/>
              </a:buClr>
              <a:buSzPts val="1150"/>
              <a:buFont typeface="Open Sans"/>
              <a:buChar char="●"/>
            </a:pPr>
            <a:r>
              <a:rPr lang="en" sz="1150" b="1">
                <a:solidFill>
                  <a:srgbClr val="16394D"/>
                </a:solidFill>
                <a:latin typeface="Lexend"/>
                <a:ea typeface="Lexend"/>
                <a:cs typeface="Lexend"/>
                <a:sym typeface="Lexend"/>
              </a:rPr>
              <a:t>Users:</a:t>
            </a:r>
            <a:r>
              <a:rPr lang="en" sz="1150">
                <a:solidFill>
                  <a:srgbClr val="16394D"/>
                </a:solidFill>
                <a:latin typeface="Lexend"/>
                <a:ea typeface="Lexend"/>
                <a:cs typeface="Lexend"/>
                <a:sym typeface="Lexend"/>
              </a:rPr>
              <a:t> </a:t>
            </a:r>
            <a:r>
              <a:rPr lang="en" sz="1150">
                <a:solidFill>
                  <a:srgbClr val="16394D"/>
                </a:solidFill>
                <a:latin typeface="Lexend Light"/>
                <a:ea typeface="Lexend Light"/>
                <a:cs typeface="Lexend Light"/>
                <a:sym typeface="Lexend Light"/>
              </a:rPr>
              <a:t>+1%-5% in GA4 (avg 2%)</a:t>
            </a:r>
            <a:endParaRPr sz="1150">
              <a:solidFill>
                <a:srgbClr val="16394D"/>
              </a:solidFill>
              <a:latin typeface="Lexend Light"/>
              <a:ea typeface="Lexend Light"/>
              <a:cs typeface="Lexend Light"/>
              <a:sym typeface="Lexend Light"/>
            </a:endParaRPr>
          </a:p>
          <a:p>
            <a:pPr marL="457200" lvl="0" indent="-301625" algn="l" rtl="0">
              <a:lnSpc>
                <a:spcPct val="150000"/>
              </a:lnSpc>
              <a:spcBef>
                <a:spcPts val="0"/>
              </a:spcBef>
              <a:spcAft>
                <a:spcPts val="0"/>
              </a:spcAft>
              <a:buClr>
                <a:srgbClr val="16394D"/>
              </a:buClr>
              <a:buSzPts val="1150"/>
              <a:buFont typeface="Open Sans"/>
              <a:buChar char="●"/>
            </a:pPr>
            <a:r>
              <a:rPr lang="en" sz="1150" b="1">
                <a:solidFill>
                  <a:srgbClr val="16394D"/>
                </a:solidFill>
                <a:latin typeface="Lexend"/>
                <a:ea typeface="Lexend"/>
                <a:cs typeface="Lexend"/>
                <a:sym typeface="Lexend"/>
              </a:rPr>
              <a:t>Sessions:</a:t>
            </a:r>
            <a:r>
              <a:rPr lang="en" sz="1150">
                <a:solidFill>
                  <a:srgbClr val="16394D"/>
                </a:solidFill>
                <a:latin typeface="Lexend"/>
                <a:ea typeface="Lexend"/>
                <a:cs typeface="Lexend"/>
                <a:sym typeface="Lexend"/>
              </a:rPr>
              <a:t> </a:t>
            </a:r>
            <a:r>
              <a:rPr lang="en" sz="1150">
                <a:solidFill>
                  <a:srgbClr val="16394D"/>
                </a:solidFill>
                <a:latin typeface="Lexend Light"/>
                <a:ea typeface="Lexend Light"/>
                <a:cs typeface="Lexend Light"/>
                <a:sym typeface="Lexend Light"/>
              </a:rPr>
              <a:t>+2-6% in GA4 (avg 3%)</a:t>
            </a:r>
            <a:endParaRPr sz="1150">
              <a:solidFill>
                <a:srgbClr val="16394D"/>
              </a:solidFill>
              <a:latin typeface="Lexend Light"/>
              <a:ea typeface="Lexend Light"/>
              <a:cs typeface="Lexend Light"/>
              <a:sym typeface="Lexend Light"/>
            </a:endParaRPr>
          </a:p>
          <a:p>
            <a:pPr marL="457200" lvl="0" indent="0" algn="l" rtl="0">
              <a:lnSpc>
                <a:spcPct val="150000"/>
              </a:lnSpc>
              <a:spcBef>
                <a:spcPts val="0"/>
              </a:spcBef>
              <a:spcAft>
                <a:spcPts val="0"/>
              </a:spcAft>
              <a:buNone/>
            </a:pPr>
            <a:endParaRPr sz="1150">
              <a:solidFill>
                <a:srgbClr val="000000"/>
              </a:solidFill>
              <a:latin typeface="Open Sans"/>
              <a:ea typeface="Open Sans"/>
              <a:cs typeface="Open Sans"/>
              <a:sym typeface="Open Sans"/>
            </a:endParaRPr>
          </a:p>
          <a:p>
            <a:pPr marL="0" lvl="0" indent="0" algn="l" rtl="0">
              <a:spcBef>
                <a:spcPts val="0"/>
              </a:spcBef>
              <a:spcAft>
                <a:spcPts val="0"/>
              </a:spcAft>
              <a:buNone/>
            </a:pPr>
            <a:endParaRPr sz="1100">
              <a:latin typeface="Open Sans"/>
              <a:ea typeface="Open Sans"/>
              <a:cs typeface="Open Sans"/>
              <a:sym typeface="Open Sans"/>
            </a:endParaRPr>
          </a:p>
        </p:txBody>
      </p:sp>
      <p:pic>
        <p:nvPicPr>
          <p:cNvPr id="349" name="Google Shape;349;p52"/>
          <p:cNvPicPr preferRelativeResize="0"/>
          <p:nvPr/>
        </p:nvPicPr>
        <p:blipFill rotWithShape="1">
          <a:blip r:embed="rId3">
            <a:alphaModFix/>
          </a:blip>
          <a:srcRect l="15180" r="13918"/>
          <a:stretch/>
        </p:blipFill>
        <p:spPr>
          <a:xfrm>
            <a:off x="4786149" y="1182625"/>
            <a:ext cx="3458376" cy="3229575"/>
          </a:xfrm>
          <a:prstGeom prst="rect">
            <a:avLst/>
          </a:prstGeom>
          <a:noFill/>
          <a:ln>
            <a:noFill/>
          </a:ln>
        </p:spPr>
      </p:pic>
      <p:pic>
        <p:nvPicPr>
          <p:cNvPr id="350" name="Google Shape;350;p52"/>
          <p:cNvPicPr preferRelativeResize="0"/>
          <p:nvPr/>
        </p:nvPicPr>
        <p:blipFill rotWithShape="1">
          <a:blip r:embed="rId4">
            <a:alphaModFix/>
          </a:blip>
          <a:srcRect/>
          <a:stretch/>
        </p:blipFill>
        <p:spPr>
          <a:xfrm>
            <a:off x="4186788" y="51675"/>
            <a:ext cx="770425" cy="770400"/>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439ED7"/>
        </a:solidFill>
        <a:effectLst/>
      </p:bgPr>
    </p:bg>
    <p:spTree>
      <p:nvGrpSpPr>
        <p:cNvPr id="1" name="Shape 354"/>
        <p:cNvGrpSpPr/>
        <p:nvPr/>
      </p:nvGrpSpPr>
      <p:grpSpPr>
        <a:xfrm>
          <a:off x="0" y="0"/>
          <a:ext cx="0" cy="0"/>
          <a:chOff x="0" y="0"/>
          <a:chExt cx="0" cy="0"/>
        </a:xfrm>
      </p:grpSpPr>
      <p:sp>
        <p:nvSpPr>
          <p:cNvPr id="355" name="Google Shape;355;p53"/>
          <p:cNvSpPr txBox="1"/>
          <p:nvPr/>
        </p:nvSpPr>
        <p:spPr>
          <a:xfrm>
            <a:off x="1133400" y="2221650"/>
            <a:ext cx="6877200" cy="7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3350" b="1">
                <a:solidFill>
                  <a:schemeClr val="lt1"/>
                </a:solidFill>
                <a:latin typeface="Lexend"/>
                <a:ea typeface="Lexend"/>
                <a:cs typeface="Lexend"/>
                <a:sym typeface="Lexend"/>
              </a:rPr>
              <a:t>Hello, Engagement Rate</a:t>
            </a:r>
            <a:endParaRPr sz="4150" b="1">
              <a:solidFill>
                <a:srgbClr val="FFFFFF"/>
              </a:solidFill>
              <a:latin typeface="Lexend"/>
              <a:ea typeface="Lexend"/>
              <a:cs typeface="Lexend"/>
              <a:sym typeface="Lexend"/>
            </a:endParaRPr>
          </a:p>
        </p:txBody>
      </p:sp>
      <p:pic>
        <p:nvPicPr>
          <p:cNvPr id="356" name="Google Shape;356;p53"/>
          <p:cNvPicPr preferRelativeResize="0"/>
          <p:nvPr/>
        </p:nvPicPr>
        <p:blipFill rotWithShape="1">
          <a:blip r:embed="rId3">
            <a:alphaModFix/>
          </a:blip>
          <a:srcRect/>
          <a:stretch/>
        </p:blipFill>
        <p:spPr>
          <a:xfrm>
            <a:off x="4186788" y="51675"/>
            <a:ext cx="770425" cy="770400"/>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361" name="Google Shape;361;p54"/>
          <p:cNvSpPr txBox="1"/>
          <p:nvPr/>
        </p:nvSpPr>
        <p:spPr>
          <a:xfrm>
            <a:off x="794700" y="1054488"/>
            <a:ext cx="3693900" cy="2898000"/>
          </a:xfrm>
          <a:prstGeom prst="rect">
            <a:avLst/>
          </a:prstGeom>
          <a:noFill/>
          <a:ln>
            <a:noFill/>
          </a:ln>
        </p:spPr>
        <p:txBody>
          <a:bodyPr spcFirstLastPara="1" wrap="square" lIns="91425" tIns="91425" rIns="91425" bIns="91425" anchor="t" anchorCtr="0">
            <a:spAutoFit/>
          </a:bodyPr>
          <a:lstStyle/>
          <a:p>
            <a:pPr marL="0" lvl="0" indent="0" algn="l" rtl="0">
              <a:lnSpc>
                <a:spcPct val="150000"/>
              </a:lnSpc>
              <a:spcBef>
                <a:spcPts val="0"/>
              </a:spcBef>
              <a:spcAft>
                <a:spcPts val="0"/>
              </a:spcAft>
              <a:buNone/>
            </a:pPr>
            <a:r>
              <a:rPr lang="en" sz="1550" b="1">
                <a:solidFill>
                  <a:srgbClr val="16394D"/>
                </a:solidFill>
                <a:latin typeface="Lexend"/>
                <a:ea typeface="Lexend"/>
                <a:cs typeface="Lexend"/>
                <a:sym typeface="Lexend"/>
              </a:rPr>
              <a:t>Engaged Sessions</a:t>
            </a:r>
            <a:endParaRPr sz="1550" b="1">
              <a:solidFill>
                <a:srgbClr val="16394D"/>
              </a:solidFill>
              <a:latin typeface="Lexend"/>
              <a:ea typeface="Lexend"/>
              <a:cs typeface="Lexend"/>
              <a:sym typeface="Lexend"/>
            </a:endParaRPr>
          </a:p>
          <a:p>
            <a:pPr marL="0" lvl="0" indent="0" algn="l" rtl="0">
              <a:lnSpc>
                <a:spcPct val="115000"/>
              </a:lnSpc>
              <a:spcBef>
                <a:spcPts val="0"/>
              </a:spcBef>
              <a:spcAft>
                <a:spcPts val="0"/>
              </a:spcAft>
              <a:buNone/>
            </a:pPr>
            <a:r>
              <a:rPr lang="en" sz="1150" b="1">
                <a:solidFill>
                  <a:srgbClr val="439ED7"/>
                </a:solidFill>
                <a:latin typeface="Lexend"/>
                <a:ea typeface="Lexend"/>
                <a:cs typeface="Lexend"/>
                <a:sym typeface="Lexend"/>
              </a:rPr>
              <a:t>AN ENGAGEMENT COUNTS AS ONE OR MORE OF THE FOLLOWING</a:t>
            </a:r>
            <a:r>
              <a:rPr lang="en" sz="1350" b="1">
                <a:solidFill>
                  <a:srgbClr val="0B2645"/>
                </a:solidFill>
                <a:latin typeface="Open Sans"/>
                <a:ea typeface="Open Sans"/>
                <a:cs typeface="Open Sans"/>
                <a:sym typeface="Open Sans"/>
              </a:rPr>
              <a:t/>
            </a:r>
            <a:br>
              <a:rPr lang="en" sz="1350" b="1">
                <a:solidFill>
                  <a:srgbClr val="0B2645"/>
                </a:solidFill>
                <a:latin typeface="Open Sans"/>
                <a:ea typeface="Open Sans"/>
                <a:cs typeface="Open Sans"/>
                <a:sym typeface="Open Sans"/>
              </a:rPr>
            </a:br>
            <a:endParaRPr sz="1050">
              <a:solidFill>
                <a:srgbClr val="434343"/>
              </a:solidFill>
              <a:latin typeface="Open Sans"/>
              <a:ea typeface="Open Sans"/>
              <a:cs typeface="Open Sans"/>
              <a:sym typeface="Open Sans"/>
            </a:endParaRPr>
          </a:p>
          <a:p>
            <a:pPr marL="457200" lvl="0" indent="-301625" algn="l" rtl="0">
              <a:lnSpc>
                <a:spcPct val="150000"/>
              </a:lnSpc>
              <a:spcBef>
                <a:spcPts val="0"/>
              </a:spcBef>
              <a:spcAft>
                <a:spcPts val="0"/>
              </a:spcAft>
              <a:buClr>
                <a:srgbClr val="16394D"/>
              </a:buClr>
              <a:buSzPts val="1150"/>
              <a:buFont typeface="Lexend Light"/>
              <a:buChar char="●"/>
            </a:pPr>
            <a:r>
              <a:rPr lang="en" sz="1150">
                <a:solidFill>
                  <a:srgbClr val="16394D"/>
                </a:solidFill>
                <a:latin typeface="Lexend Light"/>
                <a:ea typeface="Lexend Light"/>
                <a:cs typeface="Lexend Light"/>
                <a:sym typeface="Lexend Light"/>
              </a:rPr>
              <a:t>Stayed on a page for 10 seconds or longer</a:t>
            </a:r>
            <a:endParaRPr sz="1150">
              <a:solidFill>
                <a:srgbClr val="16394D"/>
              </a:solidFill>
              <a:latin typeface="Lexend Light"/>
              <a:ea typeface="Lexend Light"/>
              <a:cs typeface="Lexend Light"/>
              <a:sym typeface="Lexend Light"/>
            </a:endParaRPr>
          </a:p>
          <a:p>
            <a:pPr marL="457200" lvl="0" indent="-301625" algn="l" rtl="0">
              <a:lnSpc>
                <a:spcPct val="150000"/>
              </a:lnSpc>
              <a:spcBef>
                <a:spcPts val="0"/>
              </a:spcBef>
              <a:spcAft>
                <a:spcPts val="0"/>
              </a:spcAft>
              <a:buClr>
                <a:srgbClr val="16394D"/>
              </a:buClr>
              <a:buSzPts val="1150"/>
              <a:buFont typeface="Lexend Light"/>
              <a:buChar char="●"/>
            </a:pPr>
            <a:r>
              <a:rPr lang="en" sz="1150">
                <a:solidFill>
                  <a:srgbClr val="16394D"/>
                </a:solidFill>
                <a:latin typeface="Lexend Light"/>
                <a:ea typeface="Lexend Light"/>
                <a:cs typeface="Lexend Light"/>
                <a:sym typeface="Lexend Light"/>
              </a:rPr>
              <a:t>Viewed more than one page</a:t>
            </a:r>
            <a:endParaRPr sz="1150">
              <a:solidFill>
                <a:srgbClr val="16394D"/>
              </a:solidFill>
              <a:latin typeface="Lexend Light"/>
              <a:ea typeface="Lexend Light"/>
              <a:cs typeface="Lexend Light"/>
              <a:sym typeface="Lexend Light"/>
            </a:endParaRPr>
          </a:p>
          <a:p>
            <a:pPr marL="457200" lvl="0" indent="-301625" algn="l" rtl="0">
              <a:lnSpc>
                <a:spcPct val="150000"/>
              </a:lnSpc>
              <a:spcBef>
                <a:spcPts val="0"/>
              </a:spcBef>
              <a:spcAft>
                <a:spcPts val="0"/>
              </a:spcAft>
              <a:buClr>
                <a:srgbClr val="16394D"/>
              </a:buClr>
              <a:buSzPts val="1150"/>
              <a:buFont typeface="Lexend Light"/>
              <a:buChar char="●"/>
            </a:pPr>
            <a:r>
              <a:rPr lang="en" sz="1150">
                <a:solidFill>
                  <a:srgbClr val="16394D"/>
                </a:solidFill>
                <a:latin typeface="Lexend Light"/>
                <a:ea typeface="Lexend Light"/>
                <a:cs typeface="Lexend Light"/>
                <a:sym typeface="Lexend Light"/>
              </a:rPr>
              <a:t>Triggered a conversion event, such as a video view, form submission or partner link click</a:t>
            </a:r>
            <a:endParaRPr sz="1150">
              <a:solidFill>
                <a:srgbClr val="16394D"/>
              </a:solidFill>
              <a:latin typeface="Lexend Light"/>
              <a:ea typeface="Lexend Light"/>
              <a:cs typeface="Lexend Light"/>
              <a:sym typeface="Lexend Light"/>
            </a:endParaRPr>
          </a:p>
          <a:p>
            <a:pPr marL="457200" lvl="0" indent="0" algn="l" rtl="0">
              <a:lnSpc>
                <a:spcPct val="150000"/>
              </a:lnSpc>
              <a:spcBef>
                <a:spcPts val="0"/>
              </a:spcBef>
              <a:spcAft>
                <a:spcPts val="0"/>
              </a:spcAft>
              <a:buNone/>
            </a:pPr>
            <a:endParaRPr sz="1150">
              <a:solidFill>
                <a:srgbClr val="000000"/>
              </a:solidFill>
              <a:latin typeface="Open Sans"/>
              <a:ea typeface="Open Sans"/>
              <a:cs typeface="Open Sans"/>
              <a:sym typeface="Open Sans"/>
            </a:endParaRPr>
          </a:p>
          <a:p>
            <a:pPr marL="0" lvl="0" indent="0" algn="l" rtl="0">
              <a:spcBef>
                <a:spcPts val="0"/>
              </a:spcBef>
              <a:spcAft>
                <a:spcPts val="0"/>
              </a:spcAft>
              <a:buNone/>
            </a:pPr>
            <a:endParaRPr sz="1100">
              <a:latin typeface="Open Sans"/>
              <a:ea typeface="Open Sans"/>
              <a:cs typeface="Open Sans"/>
              <a:sym typeface="Open Sans"/>
            </a:endParaRPr>
          </a:p>
        </p:txBody>
      </p:sp>
      <p:pic>
        <p:nvPicPr>
          <p:cNvPr id="362" name="Google Shape;362;p54"/>
          <p:cNvPicPr preferRelativeResize="0"/>
          <p:nvPr/>
        </p:nvPicPr>
        <p:blipFill rotWithShape="1">
          <a:blip r:embed="rId3">
            <a:alphaModFix/>
          </a:blip>
          <a:srcRect t="17003" b="20756"/>
          <a:stretch/>
        </p:blipFill>
        <p:spPr>
          <a:xfrm>
            <a:off x="4786149" y="1182625"/>
            <a:ext cx="3458374" cy="3229573"/>
          </a:xfrm>
          <a:prstGeom prst="rect">
            <a:avLst/>
          </a:prstGeom>
          <a:noFill/>
          <a:ln>
            <a:noFill/>
          </a:ln>
        </p:spPr>
      </p:pic>
      <p:pic>
        <p:nvPicPr>
          <p:cNvPr id="363" name="Google Shape;363;p54"/>
          <p:cNvPicPr preferRelativeResize="0"/>
          <p:nvPr/>
        </p:nvPicPr>
        <p:blipFill rotWithShape="1">
          <a:blip r:embed="rId4">
            <a:alphaModFix/>
          </a:blip>
          <a:srcRect/>
          <a:stretch/>
        </p:blipFill>
        <p:spPr>
          <a:xfrm>
            <a:off x="4186788" y="51675"/>
            <a:ext cx="770425" cy="770400"/>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sp>
        <p:nvSpPr>
          <p:cNvPr id="368" name="Google Shape;368;p55"/>
          <p:cNvSpPr txBox="1"/>
          <p:nvPr/>
        </p:nvSpPr>
        <p:spPr>
          <a:xfrm>
            <a:off x="844525" y="1199325"/>
            <a:ext cx="7253100" cy="1806300"/>
          </a:xfrm>
          <a:prstGeom prst="rect">
            <a:avLst/>
          </a:prstGeom>
          <a:noFill/>
          <a:ln>
            <a:noFill/>
          </a:ln>
        </p:spPr>
        <p:txBody>
          <a:bodyPr spcFirstLastPara="1" wrap="square" lIns="91425" tIns="91425" rIns="91425" bIns="91425" anchor="t" anchorCtr="0">
            <a:spAutoFit/>
          </a:bodyPr>
          <a:lstStyle/>
          <a:p>
            <a:pPr marL="0" lvl="0" indent="0" algn="l" rtl="0">
              <a:lnSpc>
                <a:spcPct val="150000"/>
              </a:lnSpc>
              <a:spcBef>
                <a:spcPts val="0"/>
              </a:spcBef>
              <a:spcAft>
                <a:spcPts val="0"/>
              </a:spcAft>
              <a:buNone/>
            </a:pPr>
            <a:r>
              <a:rPr lang="en" sz="1750" b="1">
                <a:solidFill>
                  <a:srgbClr val="16394D"/>
                </a:solidFill>
                <a:latin typeface="Lexend"/>
                <a:ea typeface="Lexend"/>
                <a:cs typeface="Lexend"/>
                <a:sym typeface="Lexend"/>
              </a:rPr>
              <a:t>Engagement Rate</a:t>
            </a:r>
            <a:endParaRPr sz="1750" b="1">
              <a:solidFill>
                <a:srgbClr val="16394D"/>
              </a:solidFill>
              <a:latin typeface="Lexend"/>
              <a:ea typeface="Lexend"/>
              <a:cs typeface="Lexend"/>
              <a:sym typeface="Lexend"/>
            </a:endParaRPr>
          </a:p>
          <a:p>
            <a:pPr marL="0" lvl="0" indent="0" algn="l" rtl="0">
              <a:lnSpc>
                <a:spcPct val="115000"/>
              </a:lnSpc>
              <a:spcBef>
                <a:spcPts val="0"/>
              </a:spcBef>
              <a:spcAft>
                <a:spcPts val="0"/>
              </a:spcAft>
              <a:buNone/>
            </a:pPr>
            <a:r>
              <a:rPr lang="en" sz="1350" b="1">
                <a:solidFill>
                  <a:srgbClr val="439ED7"/>
                </a:solidFill>
                <a:latin typeface="Lexend"/>
                <a:ea typeface="Lexend"/>
                <a:cs typeface="Lexend"/>
                <a:sym typeface="Lexend"/>
              </a:rPr>
              <a:t>EVENT-BASED</a:t>
            </a:r>
            <a:r>
              <a:rPr lang="en" sz="1350" b="1">
                <a:solidFill>
                  <a:srgbClr val="0B2645"/>
                </a:solidFill>
                <a:latin typeface="Open Sans"/>
                <a:ea typeface="Open Sans"/>
                <a:cs typeface="Open Sans"/>
                <a:sym typeface="Open Sans"/>
              </a:rPr>
              <a:t/>
            </a:r>
            <a:br>
              <a:rPr lang="en" sz="1350" b="1">
                <a:solidFill>
                  <a:srgbClr val="0B2645"/>
                </a:solidFill>
                <a:latin typeface="Open Sans"/>
                <a:ea typeface="Open Sans"/>
                <a:cs typeface="Open Sans"/>
                <a:sym typeface="Open Sans"/>
              </a:rPr>
            </a:br>
            <a:endParaRPr sz="1050">
              <a:solidFill>
                <a:srgbClr val="434343"/>
              </a:solidFill>
              <a:latin typeface="Open Sans"/>
              <a:ea typeface="Open Sans"/>
              <a:cs typeface="Open Sans"/>
              <a:sym typeface="Open Sans"/>
            </a:endParaRPr>
          </a:p>
          <a:p>
            <a:pPr marL="0" lvl="0" indent="0" algn="l" rtl="0">
              <a:lnSpc>
                <a:spcPct val="150000"/>
              </a:lnSpc>
              <a:spcBef>
                <a:spcPts val="0"/>
              </a:spcBef>
              <a:spcAft>
                <a:spcPts val="0"/>
              </a:spcAft>
              <a:buNone/>
            </a:pPr>
            <a:r>
              <a:rPr lang="en" sz="1350" b="1">
                <a:solidFill>
                  <a:srgbClr val="16394D"/>
                </a:solidFill>
                <a:latin typeface="Lexend"/>
                <a:ea typeface="Lexend"/>
                <a:cs typeface="Lexend"/>
                <a:sym typeface="Lexend"/>
              </a:rPr>
              <a:t>GA4 MEASURES ENGAGED SESSIONS &amp; ENGAGEMENT RATE</a:t>
            </a:r>
            <a:r>
              <a:rPr lang="en" sz="1350">
                <a:solidFill>
                  <a:srgbClr val="16394D"/>
                </a:solidFill>
                <a:latin typeface="Lexend Light"/>
                <a:ea typeface="Lexend Light"/>
                <a:cs typeface="Lexend Light"/>
                <a:sym typeface="Lexend Light"/>
              </a:rPr>
              <a:t> to better highlight the journey of modern web users, and lives as a worthy alternative to bounce rate.</a:t>
            </a:r>
            <a:endParaRPr sz="1350">
              <a:solidFill>
                <a:srgbClr val="16394D"/>
              </a:solidFill>
              <a:latin typeface="Lexend Light"/>
              <a:ea typeface="Lexend Light"/>
              <a:cs typeface="Lexend Light"/>
              <a:sym typeface="Lexend Light"/>
            </a:endParaRPr>
          </a:p>
          <a:p>
            <a:pPr marL="0" lvl="0" indent="0" algn="l" rtl="0">
              <a:spcBef>
                <a:spcPts val="0"/>
              </a:spcBef>
              <a:spcAft>
                <a:spcPts val="0"/>
              </a:spcAft>
              <a:buNone/>
            </a:pPr>
            <a:endParaRPr sz="1100">
              <a:latin typeface="Open Sans"/>
              <a:ea typeface="Open Sans"/>
              <a:cs typeface="Open Sans"/>
              <a:sym typeface="Open Sans"/>
            </a:endParaRPr>
          </a:p>
        </p:txBody>
      </p:sp>
      <p:pic>
        <p:nvPicPr>
          <p:cNvPr id="369" name="Google Shape;369;p55"/>
          <p:cNvPicPr preferRelativeResize="0"/>
          <p:nvPr/>
        </p:nvPicPr>
        <p:blipFill>
          <a:blip r:embed="rId3">
            <a:alphaModFix/>
          </a:blip>
          <a:stretch>
            <a:fillRect/>
          </a:stretch>
        </p:blipFill>
        <p:spPr>
          <a:xfrm>
            <a:off x="1771650" y="2950413"/>
            <a:ext cx="5600700" cy="942975"/>
          </a:xfrm>
          <a:prstGeom prst="rect">
            <a:avLst/>
          </a:prstGeom>
          <a:noFill/>
          <a:ln>
            <a:noFill/>
          </a:ln>
        </p:spPr>
      </p:pic>
      <p:pic>
        <p:nvPicPr>
          <p:cNvPr id="370" name="Google Shape;370;p55"/>
          <p:cNvPicPr preferRelativeResize="0"/>
          <p:nvPr/>
        </p:nvPicPr>
        <p:blipFill rotWithShape="1">
          <a:blip r:embed="rId4">
            <a:alphaModFix/>
          </a:blip>
          <a:srcRect/>
          <a:stretch/>
        </p:blipFill>
        <p:spPr>
          <a:xfrm>
            <a:off x="4186788" y="51675"/>
            <a:ext cx="770425" cy="770400"/>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sp>
        <p:nvSpPr>
          <p:cNvPr id="375" name="Google Shape;375;p56"/>
          <p:cNvSpPr txBox="1"/>
          <p:nvPr/>
        </p:nvSpPr>
        <p:spPr>
          <a:xfrm>
            <a:off x="4791725" y="1054488"/>
            <a:ext cx="3693900" cy="2694300"/>
          </a:xfrm>
          <a:prstGeom prst="rect">
            <a:avLst/>
          </a:prstGeom>
          <a:noFill/>
          <a:ln>
            <a:noFill/>
          </a:ln>
        </p:spPr>
        <p:txBody>
          <a:bodyPr spcFirstLastPara="1" wrap="square" lIns="91425" tIns="91425" rIns="91425" bIns="91425" anchor="t" anchorCtr="0">
            <a:spAutoFit/>
          </a:bodyPr>
          <a:lstStyle/>
          <a:p>
            <a:pPr marL="0" lvl="0" indent="0" algn="l" rtl="0">
              <a:lnSpc>
                <a:spcPct val="150000"/>
              </a:lnSpc>
              <a:spcBef>
                <a:spcPts val="0"/>
              </a:spcBef>
              <a:spcAft>
                <a:spcPts val="0"/>
              </a:spcAft>
              <a:buNone/>
            </a:pPr>
            <a:r>
              <a:rPr lang="en" sz="1550" b="1">
                <a:solidFill>
                  <a:srgbClr val="16394D"/>
                </a:solidFill>
                <a:latin typeface="Lexend"/>
                <a:ea typeface="Lexend"/>
                <a:cs typeface="Lexend"/>
                <a:sym typeface="Lexend"/>
              </a:rPr>
              <a:t>What about Bounce Rate?</a:t>
            </a:r>
            <a:endParaRPr sz="1550" b="1">
              <a:solidFill>
                <a:srgbClr val="16394D"/>
              </a:solidFill>
              <a:latin typeface="Lexend"/>
              <a:ea typeface="Lexend"/>
              <a:cs typeface="Lexend"/>
              <a:sym typeface="Lexend"/>
            </a:endParaRPr>
          </a:p>
          <a:p>
            <a:pPr marL="0" lvl="0" indent="0" algn="l" rtl="0">
              <a:lnSpc>
                <a:spcPct val="115000"/>
              </a:lnSpc>
              <a:spcBef>
                <a:spcPts val="0"/>
              </a:spcBef>
              <a:spcAft>
                <a:spcPts val="0"/>
              </a:spcAft>
              <a:buNone/>
            </a:pPr>
            <a:r>
              <a:rPr lang="en" sz="1150" b="1">
                <a:solidFill>
                  <a:srgbClr val="439ED7"/>
                </a:solidFill>
                <a:latin typeface="Lexend"/>
                <a:ea typeface="Lexend"/>
                <a:cs typeface="Lexend"/>
                <a:sym typeface="Lexend"/>
              </a:rPr>
              <a:t>NOTABLE CHANGES</a:t>
            </a:r>
            <a:r>
              <a:rPr lang="en" sz="1350" b="1">
                <a:solidFill>
                  <a:srgbClr val="0B2645"/>
                </a:solidFill>
                <a:latin typeface="Open Sans"/>
                <a:ea typeface="Open Sans"/>
                <a:cs typeface="Open Sans"/>
                <a:sym typeface="Open Sans"/>
              </a:rPr>
              <a:t/>
            </a:r>
            <a:br>
              <a:rPr lang="en" sz="1350" b="1">
                <a:solidFill>
                  <a:srgbClr val="0B2645"/>
                </a:solidFill>
                <a:latin typeface="Open Sans"/>
                <a:ea typeface="Open Sans"/>
                <a:cs typeface="Open Sans"/>
                <a:sym typeface="Open Sans"/>
              </a:rPr>
            </a:br>
            <a:endParaRPr sz="1050">
              <a:solidFill>
                <a:srgbClr val="434343"/>
              </a:solidFill>
              <a:latin typeface="Open Sans"/>
              <a:ea typeface="Open Sans"/>
              <a:cs typeface="Open Sans"/>
              <a:sym typeface="Open Sans"/>
            </a:endParaRPr>
          </a:p>
          <a:p>
            <a:pPr marL="457200" lvl="0" indent="-301625" algn="l" rtl="0">
              <a:lnSpc>
                <a:spcPct val="150000"/>
              </a:lnSpc>
              <a:spcBef>
                <a:spcPts val="0"/>
              </a:spcBef>
              <a:spcAft>
                <a:spcPts val="0"/>
              </a:spcAft>
              <a:buClr>
                <a:srgbClr val="000000"/>
              </a:buClr>
              <a:buSzPts val="1150"/>
              <a:buFont typeface="Lexend Light"/>
              <a:buChar char="●"/>
            </a:pPr>
            <a:r>
              <a:rPr lang="en" sz="1150">
                <a:solidFill>
                  <a:srgbClr val="16394D"/>
                </a:solidFill>
                <a:latin typeface="Lexend Light"/>
                <a:ea typeface="Lexend Light"/>
                <a:cs typeface="Lexend Light"/>
                <a:sym typeface="Lexend Light"/>
              </a:rPr>
              <a:t>Still measured</a:t>
            </a:r>
            <a:endParaRPr sz="1150">
              <a:solidFill>
                <a:srgbClr val="16394D"/>
              </a:solidFill>
              <a:latin typeface="Lexend Light"/>
              <a:ea typeface="Lexend Light"/>
              <a:cs typeface="Lexend Light"/>
              <a:sym typeface="Lexend Light"/>
            </a:endParaRPr>
          </a:p>
          <a:p>
            <a:pPr marL="457200" lvl="0" indent="-301625" algn="l" rtl="0">
              <a:lnSpc>
                <a:spcPct val="150000"/>
              </a:lnSpc>
              <a:spcBef>
                <a:spcPts val="0"/>
              </a:spcBef>
              <a:spcAft>
                <a:spcPts val="0"/>
              </a:spcAft>
              <a:buClr>
                <a:srgbClr val="000000"/>
              </a:buClr>
              <a:buSzPts val="1150"/>
              <a:buFont typeface="Lexend Light"/>
              <a:buChar char="●"/>
            </a:pPr>
            <a:r>
              <a:rPr lang="en" sz="1150">
                <a:solidFill>
                  <a:srgbClr val="16394D"/>
                </a:solidFill>
                <a:latin typeface="Lexend Light"/>
                <a:ea typeface="Lexend Light"/>
                <a:cs typeface="Lexend Light"/>
                <a:sym typeface="Lexend Light"/>
              </a:rPr>
              <a:t>The inverse of engagement rate in GA4</a:t>
            </a:r>
            <a:endParaRPr sz="1150">
              <a:solidFill>
                <a:srgbClr val="16394D"/>
              </a:solidFill>
              <a:latin typeface="Lexend Light"/>
              <a:ea typeface="Lexend Light"/>
              <a:cs typeface="Lexend Light"/>
              <a:sym typeface="Lexend Light"/>
            </a:endParaRPr>
          </a:p>
          <a:p>
            <a:pPr marL="457200" lvl="0" indent="-301625" algn="l" rtl="0">
              <a:lnSpc>
                <a:spcPct val="150000"/>
              </a:lnSpc>
              <a:spcBef>
                <a:spcPts val="0"/>
              </a:spcBef>
              <a:spcAft>
                <a:spcPts val="0"/>
              </a:spcAft>
              <a:buClr>
                <a:srgbClr val="000000"/>
              </a:buClr>
              <a:buSzPts val="1150"/>
              <a:buFont typeface="Lexend"/>
              <a:buChar char="●"/>
            </a:pPr>
            <a:r>
              <a:rPr lang="en" sz="1150" b="1">
                <a:solidFill>
                  <a:srgbClr val="16394D"/>
                </a:solidFill>
                <a:latin typeface="Lexend"/>
                <a:ea typeface="Lexend"/>
                <a:cs typeface="Lexend"/>
                <a:sym typeface="Lexend"/>
              </a:rPr>
              <a:t>Not all bounces are bad</a:t>
            </a:r>
            <a:endParaRPr sz="1150" b="1">
              <a:solidFill>
                <a:srgbClr val="16394D"/>
              </a:solidFill>
              <a:latin typeface="Lexend"/>
              <a:ea typeface="Lexend"/>
              <a:cs typeface="Lexend"/>
              <a:sym typeface="Lexend"/>
            </a:endParaRPr>
          </a:p>
          <a:p>
            <a:pPr marL="457200" lvl="0" indent="-301625" algn="l" rtl="0">
              <a:lnSpc>
                <a:spcPct val="150000"/>
              </a:lnSpc>
              <a:spcBef>
                <a:spcPts val="0"/>
              </a:spcBef>
              <a:spcAft>
                <a:spcPts val="0"/>
              </a:spcAft>
              <a:buClr>
                <a:srgbClr val="000000"/>
              </a:buClr>
              <a:buSzPts val="1150"/>
              <a:buFont typeface="Open Sans"/>
              <a:buChar char="●"/>
            </a:pPr>
            <a:r>
              <a:rPr lang="en" sz="1150">
                <a:solidFill>
                  <a:srgbClr val="16394D"/>
                </a:solidFill>
                <a:latin typeface="Lexend Light"/>
                <a:ea typeface="Lexend Light"/>
                <a:cs typeface="Lexend Light"/>
                <a:sym typeface="Lexend Light"/>
              </a:rPr>
              <a:t>Engagement rate is a more valuable metric for our industry</a:t>
            </a:r>
            <a:r>
              <a:rPr lang="en" sz="1150">
                <a:solidFill>
                  <a:srgbClr val="000000"/>
                </a:solidFill>
                <a:latin typeface="Lexend Light"/>
                <a:ea typeface="Lexend Light"/>
                <a:cs typeface="Lexend Light"/>
                <a:sym typeface="Lexend Light"/>
              </a:rPr>
              <a:t> </a:t>
            </a:r>
            <a:endParaRPr sz="1150">
              <a:solidFill>
                <a:srgbClr val="000000"/>
              </a:solidFill>
              <a:latin typeface="Lexend Light"/>
              <a:ea typeface="Lexend Light"/>
              <a:cs typeface="Lexend Light"/>
              <a:sym typeface="Lexend Light"/>
            </a:endParaRPr>
          </a:p>
          <a:p>
            <a:pPr marL="457200" lvl="0" indent="0" algn="l" rtl="0">
              <a:lnSpc>
                <a:spcPct val="150000"/>
              </a:lnSpc>
              <a:spcBef>
                <a:spcPts val="0"/>
              </a:spcBef>
              <a:spcAft>
                <a:spcPts val="0"/>
              </a:spcAft>
              <a:buNone/>
            </a:pPr>
            <a:endParaRPr sz="1150">
              <a:solidFill>
                <a:srgbClr val="000000"/>
              </a:solidFill>
              <a:latin typeface="Open Sans"/>
              <a:ea typeface="Open Sans"/>
              <a:cs typeface="Open Sans"/>
              <a:sym typeface="Open Sans"/>
            </a:endParaRPr>
          </a:p>
          <a:p>
            <a:pPr marL="0" lvl="0" indent="0" algn="l" rtl="0">
              <a:spcBef>
                <a:spcPts val="0"/>
              </a:spcBef>
              <a:spcAft>
                <a:spcPts val="0"/>
              </a:spcAft>
              <a:buNone/>
            </a:pPr>
            <a:endParaRPr sz="1100">
              <a:latin typeface="Open Sans"/>
              <a:ea typeface="Open Sans"/>
              <a:cs typeface="Open Sans"/>
              <a:sym typeface="Open Sans"/>
            </a:endParaRPr>
          </a:p>
        </p:txBody>
      </p:sp>
      <p:pic>
        <p:nvPicPr>
          <p:cNvPr id="376" name="Google Shape;376;p56"/>
          <p:cNvPicPr preferRelativeResize="0"/>
          <p:nvPr/>
        </p:nvPicPr>
        <p:blipFill rotWithShape="1">
          <a:blip r:embed="rId3">
            <a:alphaModFix/>
          </a:blip>
          <a:srcRect l="14317" r="14310"/>
          <a:stretch/>
        </p:blipFill>
        <p:spPr>
          <a:xfrm>
            <a:off x="899399" y="1182625"/>
            <a:ext cx="3458376" cy="3229573"/>
          </a:xfrm>
          <a:prstGeom prst="rect">
            <a:avLst/>
          </a:prstGeom>
          <a:noFill/>
          <a:ln>
            <a:noFill/>
          </a:ln>
        </p:spPr>
      </p:pic>
      <p:pic>
        <p:nvPicPr>
          <p:cNvPr id="377" name="Google Shape;377;p56"/>
          <p:cNvPicPr preferRelativeResize="0"/>
          <p:nvPr/>
        </p:nvPicPr>
        <p:blipFill rotWithShape="1">
          <a:blip r:embed="rId4">
            <a:alphaModFix/>
          </a:blip>
          <a:srcRect/>
          <a:stretch/>
        </p:blipFill>
        <p:spPr>
          <a:xfrm>
            <a:off x="4186788" y="51675"/>
            <a:ext cx="770425" cy="770400"/>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439ED7"/>
        </a:solidFill>
        <a:effectLst/>
      </p:bgPr>
    </p:bg>
    <p:spTree>
      <p:nvGrpSpPr>
        <p:cNvPr id="1" name="Shape 381"/>
        <p:cNvGrpSpPr/>
        <p:nvPr/>
      </p:nvGrpSpPr>
      <p:grpSpPr>
        <a:xfrm>
          <a:off x="0" y="0"/>
          <a:ext cx="0" cy="0"/>
          <a:chOff x="0" y="0"/>
          <a:chExt cx="0" cy="0"/>
        </a:xfrm>
      </p:grpSpPr>
      <p:pic>
        <p:nvPicPr>
          <p:cNvPr id="382" name="Google Shape;382;p57"/>
          <p:cNvPicPr preferRelativeResize="0"/>
          <p:nvPr/>
        </p:nvPicPr>
        <p:blipFill>
          <a:blip r:embed="rId3">
            <a:alphaModFix/>
          </a:blip>
          <a:stretch>
            <a:fillRect/>
          </a:stretch>
        </p:blipFill>
        <p:spPr>
          <a:xfrm>
            <a:off x="934688" y="810747"/>
            <a:ext cx="7274627" cy="4091978"/>
          </a:xfrm>
          <a:prstGeom prst="rect">
            <a:avLst/>
          </a:prstGeom>
          <a:noFill/>
          <a:ln>
            <a:noFill/>
          </a:ln>
        </p:spPr>
      </p:pic>
      <p:pic>
        <p:nvPicPr>
          <p:cNvPr id="383" name="Google Shape;383;p57"/>
          <p:cNvPicPr preferRelativeResize="0"/>
          <p:nvPr/>
        </p:nvPicPr>
        <p:blipFill rotWithShape="1">
          <a:blip r:embed="rId4">
            <a:alphaModFix/>
          </a:blip>
          <a:srcRect/>
          <a:stretch/>
        </p:blipFill>
        <p:spPr>
          <a:xfrm>
            <a:off x="4186788" y="51675"/>
            <a:ext cx="770425" cy="770400"/>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439ED7"/>
        </a:solidFill>
        <a:effectLst/>
      </p:bgPr>
    </p:bg>
    <p:spTree>
      <p:nvGrpSpPr>
        <p:cNvPr id="1" name="Shape 387"/>
        <p:cNvGrpSpPr/>
        <p:nvPr/>
      </p:nvGrpSpPr>
      <p:grpSpPr>
        <a:xfrm>
          <a:off x="0" y="0"/>
          <a:ext cx="0" cy="0"/>
          <a:chOff x="0" y="0"/>
          <a:chExt cx="0" cy="0"/>
        </a:xfrm>
      </p:grpSpPr>
      <p:pic>
        <p:nvPicPr>
          <p:cNvPr id="388" name="Google Shape;388;p58"/>
          <p:cNvPicPr preferRelativeResize="0"/>
          <p:nvPr/>
        </p:nvPicPr>
        <p:blipFill>
          <a:blip r:embed="rId3">
            <a:alphaModFix/>
          </a:blip>
          <a:stretch>
            <a:fillRect/>
          </a:stretch>
        </p:blipFill>
        <p:spPr>
          <a:xfrm>
            <a:off x="934688" y="815147"/>
            <a:ext cx="7274627" cy="4091978"/>
          </a:xfrm>
          <a:prstGeom prst="rect">
            <a:avLst/>
          </a:prstGeom>
          <a:noFill/>
          <a:ln>
            <a:noFill/>
          </a:ln>
        </p:spPr>
      </p:pic>
      <p:pic>
        <p:nvPicPr>
          <p:cNvPr id="389" name="Google Shape;389;p58"/>
          <p:cNvPicPr preferRelativeResize="0"/>
          <p:nvPr/>
        </p:nvPicPr>
        <p:blipFill rotWithShape="1">
          <a:blip r:embed="rId4">
            <a:alphaModFix/>
          </a:blip>
          <a:srcRect/>
          <a:stretch/>
        </p:blipFill>
        <p:spPr>
          <a:xfrm>
            <a:off x="4186788" y="51675"/>
            <a:ext cx="770425" cy="770400"/>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439ED7"/>
        </a:solidFill>
        <a:effectLst/>
      </p:bgPr>
    </p:bg>
    <p:spTree>
      <p:nvGrpSpPr>
        <p:cNvPr id="1" name="Shape 393"/>
        <p:cNvGrpSpPr/>
        <p:nvPr/>
      </p:nvGrpSpPr>
      <p:grpSpPr>
        <a:xfrm>
          <a:off x="0" y="0"/>
          <a:ext cx="0" cy="0"/>
          <a:chOff x="0" y="0"/>
          <a:chExt cx="0" cy="0"/>
        </a:xfrm>
      </p:grpSpPr>
      <p:pic>
        <p:nvPicPr>
          <p:cNvPr id="394" name="Google Shape;394;p59"/>
          <p:cNvPicPr preferRelativeResize="0"/>
          <p:nvPr/>
        </p:nvPicPr>
        <p:blipFill>
          <a:blip r:embed="rId3">
            <a:alphaModFix/>
          </a:blip>
          <a:stretch>
            <a:fillRect/>
          </a:stretch>
        </p:blipFill>
        <p:spPr>
          <a:xfrm>
            <a:off x="386000" y="823672"/>
            <a:ext cx="8371999" cy="4091978"/>
          </a:xfrm>
          <a:prstGeom prst="rect">
            <a:avLst/>
          </a:prstGeom>
          <a:noFill/>
          <a:ln>
            <a:noFill/>
          </a:ln>
        </p:spPr>
      </p:pic>
      <p:pic>
        <p:nvPicPr>
          <p:cNvPr id="395" name="Google Shape;395;p59"/>
          <p:cNvPicPr preferRelativeResize="0"/>
          <p:nvPr/>
        </p:nvPicPr>
        <p:blipFill rotWithShape="1">
          <a:blip r:embed="rId4">
            <a:alphaModFix/>
          </a:blip>
          <a:srcRect/>
          <a:stretch/>
        </p:blipFill>
        <p:spPr>
          <a:xfrm>
            <a:off x="4186788" y="51675"/>
            <a:ext cx="770425" cy="770400"/>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439ED7"/>
        </a:solidFill>
        <a:effectLst/>
      </p:bgPr>
    </p:bg>
    <p:spTree>
      <p:nvGrpSpPr>
        <p:cNvPr id="1" name="Shape 399"/>
        <p:cNvGrpSpPr/>
        <p:nvPr/>
      </p:nvGrpSpPr>
      <p:grpSpPr>
        <a:xfrm>
          <a:off x="0" y="0"/>
          <a:ext cx="0" cy="0"/>
          <a:chOff x="0" y="0"/>
          <a:chExt cx="0" cy="0"/>
        </a:xfrm>
      </p:grpSpPr>
      <p:pic>
        <p:nvPicPr>
          <p:cNvPr id="400" name="Google Shape;400;p60"/>
          <p:cNvPicPr preferRelativeResize="0"/>
          <p:nvPr/>
        </p:nvPicPr>
        <p:blipFill>
          <a:blip r:embed="rId3">
            <a:alphaModFix/>
          </a:blip>
          <a:stretch>
            <a:fillRect/>
          </a:stretch>
        </p:blipFill>
        <p:spPr>
          <a:xfrm>
            <a:off x="398513" y="819472"/>
            <a:ext cx="8346982" cy="4091978"/>
          </a:xfrm>
          <a:prstGeom prst="rect">
            <a:avLst/>
          </a:prstGeom>
          <a:noFill/>
          <a:ln>
            <a:noFill/>
          </a:ln>
        </p:spPr>
      </p:pic>
      <p:pic>
        <p:nvPicPr>
          <p:cNvPr id="401" name="Google Shape;401;p60"/>
          <p:cNvPicPr preferRelativeResize="0"/>
          <p:nvPr/>
        </p:nvPicPr>
        <p:blipFill rotWithShape="1">
          <a:blip r:embed="rId4">
            <a:alphaModFix/>
          </a:blip>
          <a:srcRect/>
          <a:stretch/>
        </p:blipFill>
        <p:spPr>
          <a:xfrm>
            <a:off x="4186788" y="51675"/>
            <a:ext cx="770425" cy="770400"/>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05"/>
        <p:cNvGrpSpPr/>
        <p:nvPr/>
      </p:nvGrpSpPr>
      <p:grpSpPr>
        <a:xfrm>
          <a:off x="0" y="0"/>
          <a:ext cx="0" cy="0"/>
          <a:chOff x="0" y="0"/>
          <a:chExt cx="0" cy="0"/>
        </a:xfrm>
      </p:grpSpPr>
      <p:sp>
        <p:nvSpPr>
          <p:cNvPr id="406" name="Google Shape;406;p61"/>
          <p:cNvSpPr txBox="1"/>
          <p:nvPr/>
        </p:nvSpPr>
        <p:spPr>
          <a:xfrm>
            <a:off x="1129225" y="1963800"/>
            <a:ext cx="6877200" cy="1731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3350" b="1">
                <a:solidFill>
                  <a:srgbClr val="16394D"/>
                </a:solidFill>
                <a:latin typeface="Lexend"/>
                <a:ea typeface="Lexend"/>
                <a:cs typeface="Lexend"/>
                <a:sym typeface="Lexend"/>
              </a:rPr>
              <a:t>5 Things to Do</a:t>
            </a:r>
            <a:endParaRPr sz="3350" b="1">
              <a:solidFill>
                <a:srgbClr val="16394D"/>
              </a:solidFill>
              <a:latin typeface="Lexend"/>
              <a:ea typeface="Lexend"/>
              <a:cs typeface="Lexend"/>
              <a:sym typeface="Lexend"/>
            </a:endParaRPr>
          </a:p>
          <a:p>
            <a:pPr marL="0" lvl="0" indent="0" algn="ctr" rtl="0">
              <a:spcBef>
                <a:spcPts val="0"/>
              </a:spcBef>
              <a:spcAft>
                <a:spcPts val="0"/>
              </a:spcAft>
              <a:buNone/>
            </a:pPr>
            <a:r>
              <a:rPr lang="en" sz="3350" b="1" i="1">
                <a:solidFill>
                  <a:srgbClr val="16394D"/>
                </a:solidFill>
                <a:latin typeface="Lexend"/>
                <a:ea typeface="Lexend"/>
                <a:cs typeface="Lexend"/>
                <a:sym typeface="Lexend"/>
              </a:rPr>
              <a:t>Right Now</a:t>
            </a:r>
            <a:endParaRPr sz="3350" b="1">
              <a:solidFill>
                <a:srgbClr val="16394D"/>
              </a:solidFill>
              <a:latin typeface="Lexend"/>
              <a:ea typeface="Lexend"/>
              <a:cs typeface="Lexend"/>
              <a:sym typeface="Lexend"/>
            </a:endParaRPr>
          </a:p>
          <a:p>
            <a:pPr marL="0" lvl="0" indent="0" algn="ctr" rtl="0">
              <a:spcBef>
                <a:spcPts val="0"/>
              </a:spcBef>
              <a:spcAft>
                <a:spcPts val="0"/>
              </a:spcAft>
              <a:buNone/>
            </a:pPr>
            <a:r>
              <a:rPr lang="en" sz="3350" b="1">
                <a:solidFill>
                  <a:srgbClr val="16394D"/>
                </a:solidFill>
                <a:latin typeface="Lexend"/>
                <a:ea typeface="Lexend"/>
                <a:cs typeface="Lexend"/>
                <a:sym typeface="Lexend"/>
              </a:rPr>
              <a:t>To Prepare</a:t>
            </a:r>
            <a:endParaRPr sz="3350" b="1">
              <a:solidFill>
                <a:srgbClr val="16394D"/>
              </a:solidFill>
              <a:latin typeface="Lexend"/>
              <a:ea typeface="Lexend"/>
              <a:cs typeface="Lexend"/>
              <a:sym typeface="Lexend"/>
            </a:endParaRPr>
          </a:p>
        </p:txBody>
      </p:sp>
      <p:pic>
        <p:nvPicPr>
          <p:cNvPr id="407" name="Google Shape;407;p61"/>
          <p:cNvPicPr preferRelativeResize="0"/>
          <p:nvPr/>
        </p:nvPicPr>
        <p:blipFill rotWithShape="1">
          <a:blip r:embed="rId3">
            <a:alphaModFix/>
          </a:blip>
          <a:srcRect/>
          <a:stretch/>
        </p:blipFill>
        <p:spPr>
          <a:xfrm>
            <a:off x="4186788" y="51675"/>
            <a:ext cx="770425" cy="770400"/>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pic>
        <p:nvPicPr>
          <p:cNvPr id="83" name="Google Shape;83;p17"/>
          <p:cNvPicPr preferRelativeResize="0"/>
          <p:nvPr/>
        </p:nvPicPr>
        <p:blipFill rotWithShape="1">
          <a:blip r:embed="rId3">
            <a:alphaModFix/>
          </a:blip>
          <a:srcRect/>
          <a:stretch/>
        </p:blipFill>
        <p:spPr>
          <a:xfrm>
            <a:off x="4186788" y="51675"/>
            <a:ext cx="770425" cy="770400"/>
          </a:xfrm>
          <a:prstGeom prst="rect">
            <a:avLst/>
          </a:prstGeom>
          <a:noFill/>
          <a:ln>
            <a:noFill/>
          </a:ln>
          <a:effectLst>
            <a:outerShdw blurRad="57150" dist="19050" dir="5400000" algn="bl" rotWithShape="0">
              <a:srgbClr val="000000">
                <a:alpha val="50000"/>
              </a:srgbClr>
            </a:outerShdw>
          </a:effectLst>
        </p:spPr>
      </p:pic>
      <p:pic>
        <p:nvPicPr>
          <p:cNvPr id="84" name="Google Shape;84;p17"/>
          <p:cNvPicPr preferRelativeResize="0"/>
          <p:nvPr/>
        </p:nvPicPr>
        <p:blipFill>
          <a:blip r:embed="rId4">
            <a:alphaModFix/>
          </a:blip>
          <a:stretch>
            <a:fillRect/>
          </a:stretch>
        </p:blipFill>
        <p:spPr>
          <a:xfrm>
            <a:off x="2286000" y="1114325"/>
            <a:ext cx="4572000" cy="3505200"/>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439ED7"/>
        </a:solidFill>
        <a:effectLst/>
      </p:bgPr>
    </p:bg>
    <p:spTree>
      <p:nvGrpSpPr>
        <p:cNvPr id="1" name="Shape 411"/>
        <p:cNvGrpSpPr/>
        <p:nvPr/>
      </p:nvGrpSpPr>
      <p:grpSpPr>
        <a:xfrm>
          <a:off x="0" y="0"/>
          <a:ext cx="0" cy="0"/>
          <a:chOff x="0" y="0"/>
          <a:chExt cx="0" cy="0"/>
        </a:xfrm>
      </p:grpSpPr>
      <p:sp>
        <p:nvSpPr>
          <p:cNvPr id="412" name="Google Shape;412;p62"/>
          <p:cNvSpPr txBox="1"/>
          <p:nvPr/>
        </p:nvSpPr>
        <p:spPr>
          <a:xfrm>
            <a:off x="1133400" y="1834800"/>
            <a:ext cx="6877200" cy="1473900"/>
          </a:xfrm>
          <a:prstGeom prst="rect">
            <a:avLst/>
          </a:prstGeom>
          <a:noFill/>
          <a:ln>
            <a:noFill/>
          </a:ln>
        </p:spPr>
        <p:txBody>
          <a:bodyPr spcFirstLastPara="1" wrap="square" lIns="91425" tIns="91425" rIns="91425" bIns="91425" anchor="t" anchorCtr="0">
            <a:spAutoFit/>
          </a:bodyPr>
          <a:lstStyle/>
          <a:p>
            <a:pPr marL="0" lvl="0" indent="0" algn="ctr" rtl="0">
              <a:lnSpc>
                <a:spcPct val="150000"/>
              </a:lnSpc>
              <a:spcBef>
                <a:spcPts val="0"/>
              </a:spcBef>
              <a:spcAft>
                <a:spcPts val="0"/>
              </a:spcAft>
              <a:buClr>
                <a:schemeClr val="dk1"/>
              </a:buClr>
              <a:buSzPts val="1100"/>
              <a:buFont typeface="Arial"/>
              <a:buNone/>
            </a:pPr>
            <a:r>
              <a:rPr lang="en" sz="3350" b="1">
                <a:solidFill>
                  <a:schemeClr val="lt1"/>
                </a:solidFill>
                <a:latin typeface="Lexend"/>
                <a:ea typeface="Lexend"/>
                <a:cs typeface="Lexend"/>
                <a:sym typeface="Lexend"/>
              </a:rPr>
              <a:t>Extend Event Data Collection Retention Period to 14 Months</a:t>
            </a:r>
            <a:endParaRPr sz="4150" b="1">
              <a:solidFill>
                <a:srgbClr val="FFFFFF"/>
              </a:solidFill>
              <a:latin typeface="Lexend"/>
              <a:ea typeface="Lexend"/>
              <a:cs typeface="Lexend"/>
              <a:sym typeface="Lexend"/>
            </a:endParaRPr>
          </a:p>
        </p:txBody>
      </p:sp>
      <p:pic>
        <p:nvPicPr>
          <p:cNvPr id="413" name="Google Shape;413;p62"/>
          <p:cNvPicPr preferRelativeResize="0"/>
          <p:nvPr/>
        </p:nvPicPr>
        <p:blipFill rotWithShape="1">
          <a:blip r:embed="rId3">
            <a:alphaModFix/>
          </a:blip>
          <a:srcRect/>
          <a:stretch/>
        </p:blipFill>
        <p:spPr>
          <a:xfrm>
            <a:off x="4186788" y="51675"/>
            <a:ext cx="770425" cy="770400"/>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439ED7"/>
        </a:solidFill>
        <a:effectLst/>
      </p:bgPr>
    </p:bg>
    <p:spTree>
      <p:nvGrpSpPr>
        <p:cNvPr id="1" name="Shape 417"/>
        <p:cNvGrpSpPr/>
        <p:nvPr/>
      </p:nvGrpSpPr>
      <p:grpSpPr>
        <a:xfrm>
          <a:off x="0" y="0"/>
          <a:ext cx="0" cy="0"/>
          <a:chOff x="0" y="0"/>
          <a:chExt cx="0" cy="0"/>
        </a:xfrm>
      </p:grpSpPr>
      <p:pic>
        <p:nvPicPr>
          <p:cNvPr id="418" name="Google Shape;418;p63"/>
          <p:cNvPicPr preferRelativeResize="0"/>
          <p:nvPr/>
        </p:nvPicPr>
        <p:blipFill>
          <a:blip r:embed="rId3">
            <a:alphaModFix/>
          </a:blip>
          <a:stretch>
            <a:fillRect/>
          </a:stretch>
        </p:blipFill>
        <p:spPr>
          <a:xfrm>
            <a:off x="930500" y="819572"/>
            <a:ext cx="7274627" cy="4091978"/>
          </a:xfrm>
          <a:prstGeom prst="rect">
            <a:avLst/>
          </a:prstGeom>
          <a:noFill/>
          <a:ln>
            <a:noFill/>
          </a:ln>
        </p:spPr>
      </p:pic>
      <p:pic>
        <p:nvPicPr>
          <p:cNvPr id="419" name="Google Shape;419;p63"/>
          <p:cNvPicPr preferRelativeResize="0"/>
          <p:nvPr/>
        </p:nvPicPr>
        <p:blipFill rotWithShape="1">
          <a:blip r:embed="rId4">
            <a:alphaModFix/>
          </a:blip>
          <a:srcRect/>
          <a:stretch/>
        </p:blipFill>
        <p:spPr>
          <a:xfrm>
            <a:off x="4186788" y="51675"/>
            <a:ext cx="770425" cy="770400"/>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439ED7"/>
        </a:solidFill>
        <a:effectLst/>
      </p:bgPr>
    </p:bg>
    <p:spTree>
      <p:nvGrpSpPr>
        <p:cNvPr id="1" name="Shape 423"/>
        <p:cNvGrpSpPr/>
        <p:nvPr/>
      </p:nvGrpSpPr>
      <p:grpSpPr>
        <a:xfrm>
          <a:off x="0" y="0"/>
          <a:ext cx="0" cy="0"/>
          <a:chOff x="0" y="0"/>
          <a:chExt cx="0" cy="0"/>
        </a:xfrm>
      </p:grpSpPr>
      <p:sp>
        <p:nvSpPr>
          <p:cNvPr id="424" name="Google Shape;424;p64"/>
          <p:cNvSpPr txBox="1"/>
          <p:nvPr/>
        </p:nvSpPr>
        <p:spPr>
          <a:xfrm>
            <a:off x="1133400" y="1448100"/>
            <a:ext cx="6877200" cy="2247300"/>
          </a:xfrm>
          <a:prstGeom prst="rect">
            <a:avLst/>
          </a:prstGeom>
          <a:noFill/>
          <a:ln>
            <a:noFill/>
          </a:ln>
        </p:spPr>
        <p:txBody>
          <a:bodyPr spcFirstLastPara="1" wrap="square" lIns="91425" tIns="91425" rIns="91425" bIns="91425" anchor="t" anchorCtr="0">
            <a:spAutoFit/>
          </a:bodyPr>
          <a:lstStyle/>
          <a:p>
            <a:pPr marL="0" lvl="0" indent="0" algn="ctr" rtl="0">
              <a:lnSpc>
                <a:spcPct val="150000"/>
              </a:lnSpc>
              <a:spcBef>
                <a:spcPts val="0"/>
              </a:spcBef>
              <a:spcAft>
                <a:spcPts val="0"/>
              </a:spcAft>
              <a:buClr>
                <a:schemeClr val="dk1"/>
              </a:buClr>
              <a:buSzPts val="1100"/>
              <a:buFont typeface="Arial"/>
              <a:buNone/>
            </a:pPr>
            <a:r>
              <a:rPr lang="en" sz="3350" b="1">
                <a:solidFill>
                  <a:schemeClr val="lt1"/>
                </a:solidFill>
                <a:latin typeface="Lexend"/>
                <a:ea typeface="Lexend"/>
                <a:cs typeface="Lexend"/>
                <a:sym typeface="Lexend"/>
              </a:rPr>
              <a:t>Enable Google Signals</a:t>
            </a:r>
            <a:endParaRPr sz="3350" b="1">
              <a:solidFill>
                <a:schemeClr val="lt1"/>
              </a:solidFill>
              <a:latin typeface="Lexend"/>
              <a:ea typeface="Lexend"/>
              <a:cs typeface="Lexend"/>
              <a:sym typeface="Lexend"/>
            </a:endParaRPr>
          </a:p>
          <a:p>
            <a:pPr marL="0" lvl="0" indent="0" algn="ctr" rtl="0">
              <a:lnSpc>
                <a:spcPct val="150000"/>
              </a:lnSpc>
              <a:spcBef>
                <a:spcPts val="0"/>
              </a:spcBef>
              <a:spcAft>
                <a:spcPts val="0"/>
              </a:spcAft>
              <a:buClr>
                <a:schemeClr val="dk1"/>
              </a:buClr>
              <a:buSzPts val="1100"/>
              <a:buFont typeface="Arial"/>
              <a:buNone/>
            </a:pPr>
            <a:r>
              <a:rPr lang="en" sz="3350" b="1">
                <a:solidFill>
                  <a:schemeClr val="lt1"/>
                </a:solidFill>
                <a:latin typeface="Lexend"/>
                <a:ea typeface="Lexend"/>
                <a:cs typeface="Lexend"/>
                <a:sym typeface="Lexend"/>
              </a:rPr>
              <a:t>For Cross-Device Attribution &amp; Increased Audience Insights</a:t>
            </a:r>
            <a:endParaRPr sz="3350" b="1">
              <a:solidFill>
                <a:schemeClr val="lt1"/>
              </a:solidFill>
              <a:latin typeface="Lexend"/>
              <a:ea typeface="Lexend"/>
              <a:cs typeface="Lexend"/>
              <a:sym typeface="Lexend"/>
            </a:endParaRPr>
          </a:p>
        </p:txBody>
      </p:sp>
      <p:pic>
        <p:nvPicPr>
          <p:cNvPr id="425" name="Google Shape;425;p64"/>
          <p:cNvPicPr preferRelativeResize="0"/>
          <p:nvPr/>
        </p:nvPicPr>
        <p:blipFill rotWithShape="1">
          <a:blip r:embed="rId3">
            <a:alphaModFix/>
          </a:blip>
          <a:srcRect/>
          <a:stretch/>
        </p:blipFill>
        <p:spPr>
          <a:xfrm>
            <a:off x="4186788" y="51675"/>
            <a:ext cx="770425" cy="770400"/>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439ED7"/>
        </a:solidFill>
        <a:effectLst/>
      </p:bgPr>
    </p:bg>
    <p:spTree>
      <p:nvGrpSpPr>
        <p:cNvPr id="1" name="Shape 429"/>
        <p:cNvGrpSpPr/>
        <p:nvPr/>
      </p:nvGrpSpPr>
      <p:grpSpPr>
        <a:xfrm>
          <a:off x="0" y="0"/>
          <a:ext cx="0" cy="0"/>
          <a:chOff x="0" y="0"/>
          <a:chExt cx="0" cy="0"/>
        </a:xfrm>
      </p:grpSpPr>
      <p:pic>
        <p:nvPicPr>
          <p:cNvPr id="430" name="Google Shape;430;p65"/>
          <p:cNvPicPr preferRelativeResize="0"/>
          <p:nvPr/>
        </p:nvPicPr>
        <p:blipFill>
          <a:blip r:embed="rId3">
            <a:alphaModFix/>
          </a:blip>
          <a:stretch>
            <a:fillRect/>
          </a:stretch>
        </p:blipFill>
        <p:spPr>
          <a:xfrm>
            <a:off x="934688" y="806322"/>
            <a:ext cx="7274627" cy="4091978"/>
          </a:xfrm>
          <a:prstGeom prst="rect">
            <a:avLst/>
          </a:prstGeom>
          <a:noFill/>
          <a:ln>
            <a:noFill/>
          </a:ln>
        </p:spPr>
      </p:pic>
      <p:pic>
        <p:nvPicPr>
          <p:cNvPr id="431" name="Google Shape;431;p65"/>
          <p:cNvPicPr preferRelativeResize="0"/>
          <p:nvPr/>
        </p:nvPicPr>
        <p:blipFill rotWithShape="1">
          <a:blip r:embed="rId4">
            <a:alphaModFix/>
          </a:blip>
          <a:srcRect/>
          <a:stretch/>
        </p:blipFill>
        <p:spPr>
          <a:xfrm>
            <a:off x="4186788" y="51675"/>
            <a:ext cx="770425" cy="770400"/>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439ED7"/>
        </a:solidFill>
        <a:effectLst/>
      </p:bgPr>
    </p:bg>
    <p:spTree>
      <p:nvGrpSpPr>
        <p:cNvPr id="1" name="Shape 435"/>
        <p:cNvGrpSpPr/>
        <p:nvPr/>
      </p:nvGrpSpPr>
      <p:grpSpPr>
        <a:xfrm>
          <a:off x="0" y="0"/>
          <a:ext cx="0" cy="0"/>
          <a:chOff x="0" y="0"/>
          <a:chExt cx="0" cy="0"/>
        </a:xfrm>
      </p:grpSpPr>
      <p:sp>
        <p:nvSpPr>
          <p:cNvPr id="436" name="Google Shape;436;p66"/>
          <p:cNvSpPr txBox="1"/>
          <p:nvPr/>
        </p:nvSpPr>
        <p:spPr>
          <a:xfrm>
            <a:off x="1133400" y="2221650"/>
            <a:ext cx="6877200" cy="700200"/>
          </a:xfrm>
          <a:prstGeom prst="rect">
            <a:avLst/>
          </a:prstGeom>
          <a:noFill/>
          <a:ln>
            <a:noFill/>
          </a:ln>
        </p:spPr>
        <p:txBody>
          <a:bodyPr spcFirstLastPara="1" wrap="square" lIns="91425" tIns="91425" rIns="91425" bIns="91425" anchor="t" anchorCtr="0">
            <a:spAutoFit/>
          </a:bodyPr>
          <a:lstStyle/>
          <a:p>
            <a:pPr marL="0" lvl="0" indent="0" algn="ctr" rtl="0">
              <a:lnSpc>
                <a:spcPct val="150000"/>
              </a:lnSpc>
              <a:spcBef>
                <a:spcPts val="0"/>
              </a:spcBef>
              <a:spcAft>
                <a:spcPts val="0"/>
              </a:spcAft>
              <a:buClr>
                <a:schemeClr val="dk1"/>
              </a:buClr>
              <a:buSzPts val="1100"/>
              <a:buFont typeface="Arial"/>
              <a:buNone/>
            </a:pPr>
            <a:r>
              <a:rPr lang="en" sz="3350" b="1">
                <a:solidFill>
                  <a:schemeClr val="lt1"/>
                </a:solidFill>
                <a:latin typeface="Lexend"/>
                <a:ea typeface="Lexend"/>
                <a:cs typeface="Lexend"/>
                <a:sym typeface="Lexend"/>
              </a:rPr>
              <a:t>Mark Events As Conversions </a:t>
            </a:r>
            <a:endParaRPr sz="3350" b="1">
              <a:solidFill>
                <a:schemeClr val="lt1"/>
              </a:solidFill>
              <a:latin typeface="Lexend"/>
              <a:ea typeface="Lexend"/>
              <a:cs typeface="Lexend"/>
              <a:sym typeface="Lexend"/>
            </a:endParaRPr>
          </a:p>
        </p:txBody>
      </p:sp>
      <p:pic>
        <p:nvPicPr>
          <p:cNvPr id="437" name="Google Shape;437;p66"/>
          <p:cNvPicPr preferRelativeResize="0"/>
          <p:nvPr/>
        </p:nvPicPr>
        <p:blipFill rotWithShape="1">
          <a:blip r:embed="rId3">
            <a:alphaModFix/>
          </a:blip>
          <a:srcRect/>
          <a:stretch/>
        </p:blipFill>
        <p:spPr>
          <a:xfrm>
            <a:off x="4186788" y="51675"/>
            <a:ext cx="770425" cy="770400"/>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439ED7"/>
        </a:solidFill>
        <a:effectLst/>
      </p:bgPr>
    </p:bg>
    <p:spTree>
      <p:nvGrpSpPr>
        <p:cNvPr id="1" name="Shape 441"/>
        <p:cNvGrpSpPr/>
        <p:nvPr/>
      </p:nvGrpSpPr>
      <p:grpSpPr>
        <a:xfrm>
          <a:off x="0" y="0"/>
          <a:ext cx="0" cy="0"/>
          <a:chOff x="0" y="0"/>
          <a:chExt cx="0" cy="0"/>
        </a:xfrm>
      </p:grpSpPr>
      <p:pic>
        <p:nvPicPr>
          <p:cNvPr id="442" name="Google Shape;442;p67"/>
          <p:cNvPicPr preferRelativeResize="0"/>
          <p:nvPr/>
        </p:nvPicPr>
        <p:blipFill>
          <a:blip r:embed="rId3">
            <a:alphaModFix/>
          </a:blip>
          <a:stretch>
            <a:fillRect/>
          </a:stretch>
        </p:blipFill>
        <p:spPr>
          <a:xfrm>
            <a:off x="934688" y="810747"/>
            <a:ext cx="7274627" cy="4091978"/>
          </a:xfrm>
          <a:prstGeom prst="rect">
            <a:avLst/>
          </a:prstGeom>
          <a:noFill/>
          <a:ln>
            <a:noFill/>
          </a:ln>
        </p:spPr>
      </p:pic>
      <p:pic>
        <p:nvPicPr>
          <p:cNvPr id="443" name="Google Shape;443;p67"/>
          <p:cNvPicPr preferRelativeResize="0"/>
          <p:nvPr/>
        </p:nvPicPr>
        <p:blipFill rotWithShape="1">
          <a:blip r:embed="rId4">
            <a:alphaModFix/>
          </a:blip>
          <a:srcRect/>
          <a:stretch/>
        </p:blipFill>
        <p:spPr>
          <a:xfrm>
            <a:off x="4186788" y="51675"/>
            <a:ext cx="770425" cy="770400"/>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439ED7"/>
        </a:solidFill>
        <a:effectLst/>
      </p:bgPr>
    </p:bg>
    <p:spTree>
      <p:nvGrpSpPr>
        <p:cNvPr id="1" name="Shape 447"/>
        <p:cNvGrpSpPr/>
        <p:nvPr/>
      </p:nvGrpSpPr>
      <p:grpSpPr>
        <a:xfrm>
          <a:off x="0" y="0"/>
          <a:ext cx="0" cy="0"/>
          <a:chOff x="0" y="0"/>
          <a:chExt cx="0" cy="0"/>
        </a:xfrm>
      </p:grpSpPr>
      <p:pic>
        <p:nvPicPr>
          <p:cNvPr id="448" name="Google Shape;448;p68"/>
          <p:cNvPicPr preferRelativeResize="0"/>
          <p:nvPr/>
        </p:nvPicPr>
        <p:blipFill>
          <a:blip r:embed="rId3">
            <a:alphaModFix/>
          </a:blip>
          <a:stretch>
            <a:fillRect/>
          </a:stretch>
        </p:blipFill>
        <p:spPr>
          <a:xfrm>
            <a:off x="410938" y="822072"/>
            <a:ext cx="8322120" cy="4091980"/>
          </a:xfrm>
          <a:prstGeom prst="rect">
            <a:avLst/>
          </a:prstGeom>
          <a:noFill/>
          <a:ln>
            <a:noFill/>
          </a:ln>
        </p:spPr>
      </p:pic>
      <p:sp>
        <p:nvSpPr>
          <p:cNvPr id="449" name="Google Shape;449;p68"/>
          <p:cNvSpPr/>
          <p:nvPr/>
        </p:nvSpPr>
        <p:spPr>
          <a:xfrm>
            <a:off x="1739925" y="2841075"/>
            <a:ext cx="6730800" cy="1301400"/>
          </a:xfrm>
          <a:prstGeom prst="rect">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50" name="Google Shape;450;p68"/>
          <p:cNvPicPr preferRelativeResize="0"/>
          <p:nvPr/>
        </p:nvPicPr>
        <p:blipFill rotWithShape="1">
          <a:blip r:embed="rId4">
            <a:alphaModFix/>
          </a:blip>
          <a:srcRect/>
          <a:stretch/>
        </p:blipFill>
        <p:spPr>
          <a:xfrm>
            <a:off x="4186788" y="51675"/>
            <a:ext cx="770425" cy="770400"/>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439ED7"/>
        </a:solidFill>
        <a:effectLst/>
      </p:bgPr>
    </p:bg>
    <p:spTree>
      <p:nvGrpSpPr>
        <p:cNvPr id="1" name="Shape 454"/>
        <p:cNvGrpSpPr/>
        <p:nvPr/>
      </p:nvGrpSpPr>
      <p:grpSpPr>
        <a:xfrm>
          <a:off x="0" y="0"/>
          <a:ext cx="0" cy="0"/>
          <a:chOff x="0" y="0"/>
          <a:chExt cx="0" cy="0"/>
        </a:xfrm>
      </p:grpSpPr>
      <p:pic>
        <p:nvPicPr>
          <p:cNvPr id="455" name="Google Shape;455;p69"/>
          <p:cNvPicPr preferRelativeResize="0"/>
          <p:nvPr/>
        </p:nvPicPr>
        <p:blipFill rotWithShape="1">
          <a:blip r:embed="rId3">
            <a:alphaModFix/>
          </a:blip>
          <a:srcRect l="49" r="49"/>
          <a:stretch/>
        </p:blipFill>
        <p:spPr>
          <a:xfrm>
            <a:off x="410938" y="822072"/>
            <a:ext cx="8322120" cy="4091980"/>
          </a:xfrm>
          <a:prstGeom prst="rect">
            <a:avLst/>
          </a:prstGeom>
          <a:noFill/>
          <a:ln>
            <a:noFill/>
          </a:ln>
        </p:spPr>
      </p:pic>
      <p:sp>
        <p:nvSpPr>
          <p:cNvPr id="456" name="Google Shape;456;p69"/>
          <p:cNvSpPr/>
          <p:nvPr/>
        </p:nvSpPr>
        <p:spPr>
          <a:xfrm>
            <a:off x="7341050" y="3017450"/>
            <a:ext cx="657900" cy="1806600"/>
          </a:xfrm>
          <a:prstGeom prst="rect">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57" name="Google Shape;457;p69"/>
          <p:cNvPicPr preferRelativeResize="0"/>
          <p:nvPr/>
        </p:nvPicPr>
        <p:blipFill rotWithShape="1">
          <a:blip r:embed="rId4">
            <a:alphaModFix/>
          </a:blip>
          <a:srcRect/>
          <a:stretch/>
        </p:blipFill>
        <p:spPr>
          <a:xfrm>
            <a:off x="4186788" y="51675"/>
            <a:ext cx="770425" cy="770400"/>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439ED7"/>
        </a:solidFill>
        <a:effectLst/>
      </p:bgPr>
    </p:bg>
    <p:spTree>
      <p:nvGrpSpPr>
        <p:cNvPr id="1" name="Shape 461"/>
        <p:cNvGrpSpPr/>
        <p:nvPr/>
      </p:nvGrpSpPr>
      <p:grpSpPr>
        <a:xfrm>
          <a:off x="0" y="0"/>
          <a:ext cx="0" cy="0"/>
          <a:chOff x="0" y="0"/>
          <a:chExt cx="0" cy="0"/>
        </a:xfrm>
      </p:grpSpPr>
      <p:sp>
        <p:nvSpPr>
          <p:cNvPr id="462" name="Google Shape;462;p70"/>
          <p:cNvSpPr txBox="1"/>
          <p:nvPr/>
        </p:nvSpPr>
        <p:spPr>
          <a:xfrm>
            <a:off x="1133400" y="1987450"/>
            <a:ext cx="6877200" cy="1731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3350" b="1">
                <a:solidFill>
                  <a:schemeClr val="lt1"/>
                </a:solidFill>
                <a:latin typeface="Lexend"/>
                <a:ea typeface="Lexend"/>
                <a:cs typeface="Lexend"/>
                <a:sym typeface="Lexend"/>
              </a:rPr>
              <a:t>Link Google Ads &amp; Other Google Products</a:t>
            </a:r>
            <a:endParaRPr sz="3350" b="1">
              <a:solidFill>
                <a:schemeClr val="lt1"/>
              </a:solidFill>
              <a:latin typeface="Lexend"/>
              <a:ea typeface="Lexend"/>
              <a:cs typeface="Lexend"/>
              <a:sym typeface="Lexend"/>
            </a:endParaRPr>
          </a:p>
          <a:p>
            <a:pPr marL="0" lvl="0" indent="0" algn="ctr" rtl="0">
              <a:spcBef>
                <a:spcPts val="0"/>
              </a:spcBef>
              <a:spcAft>
                <a:spcPts val="0"/>
              </a:spcAft>
              <a:buNone/>
            </a:pPr>
            <a:r>
              <a:rPr lang="en" sz="3350" b="1">
                <a:solidFill>
                  <a:schemeClr val="lt1"/>
                </a:solidFill>
                <a:latin typeface="Lexend"/>
                <a:ea typeface="Lexend"/>
                <a:cs typeface="Lexend"/>
                <a:sym typeface="Lexend"/>
              </a:rPr>
              <a:t>to Google Analytics 4</a:t>
            </a:r>
            <a:endParaRPr sz="3350" b="1">
              <a:solidFill>
                <a:schemeClr val="lt1"/>
              </a:solidFill>
              <a:latin typeface="Lexend"/>
              <a:ea typeface="Lexend"/>
              <a:cs typeface="Lexend"/>
              <a:sym typeface="Lexend"/>
            </a:endParaRPr>
          </a:p>
        </p:txBody>
      </p:sp>
      <p:pic>
        <p:nvPicPr>
          <p:cNvPr id="463" name="Google Shape;463;p70"/>
          <p:cNvPicPr preferRelativeResize="0"/>
          <p:nvPr/>
        </p:nvPicPr>
        <p:blipFill rotWithShape="1">
          <a:blip r:embed="rId3">
            <a:alphaModFix/>
          </a:blip>
          <a:srcRect/>
          <a:stretch/>
        </p:blipFill>
        <p:spPr>
          <a:xfrm>
            <a:off x="4186788" y="51675"/>
            <a:ext cx="770425" cy="770400"/>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439ED7"/>
        </a:solidFill>
        <a:effectLst/>
      </p:bgPr>
    </p:bg>
    <p:spTree>
      <p:nvGrpSpPr>
        <p:cNvPr id="1" name="Shape 467"/>
        <p:cNvGrpSpPr/>
        <p:nvPr/>
      </p:nvGrpSpPr>
      <p:grpSpPr>
        <a:xfrm>
          <a:off x="0" y="0"/>
          <a:ext cx="0" cy="0"/>
          <a:chOff x="0" y="0"/>
          <a:chExt cx="0" cy="0"/>
        </a:xfrm>
      </p:grpSpPr>
      <p:pic>
        <p:nvPicPr>
          <p:cNvPr id="468" name="Google Shape;468;p71"/>
          <p:cNvPicPr preferRelativeResize="0"/>
          <p:nvPr/>
        </p:nvPicPr>
        <p:blipFill>
          <a:blip r:embed="rId3">
            <a:alphaModFix/>
          </a:blip>
          <a:stretch>
            <a:fillRect/>
          </a:stretch>
        </p:blipFill>
        <p:spPr>
          <a:xfrm>
            <a:off x="934688" y="840772"/>
            <a:ext cx="7274627" cy="4091978"/>
          </a:xfrm>
          <a:prstGeom prst="rect">
            <a:avLst/>
          </a:prstGeom>
          <a:noFill/>
          <a:ln>
            <a:noFill/>
          </a:ln>
        </p:spPr>
      </p:pic>
      <p:pic>
        <p:nvPicPr>
          <p:cNvPr id="469" name="Google Shape;469;p71"/>
          <p:cNvPicPr preferRelativeResize="0"/>
          <p:nvPr/>
        </p:nvPicPr>
        <p:blipFill rotWithShape="1">
          <a:blip r:embed="rId4">
            <a:alphaModFix/>
          </a:blip>
          <a:srcRect/>
          <a:stretch/>
        </p:blipFill>
        <p:spPr>
          <a:xfrm>
            <a:off x="4186788" y="51675"/>
            <a:ext cx="770425" cy="770400"/>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pic>
        <p:nvPicPr>
          <p:cNvPr id="89" name="Google Shape;89;p18"/>
          <p:cNvPicPr preferRelativeResize="0"/>
          <p:nvPr/>
        </p:nvPicPr>
        <p:blipFill rotWithShape="1">
          <a:blip r:embed="rId3">
            <a:alphaModFix/>
          </a:blip>
          <a:srcRect t="8542" b="15319"/>
          <a:stretch/>
        </p:blipFill>
        <p:spPr>
          <a:xfrm>
            <a:off x="0" y="0"/>
            <a:ext cx="9144003" cy="5143500"/>
          </a:xfrm>
          <a:prstGeom prst="rect">
            <a:avLst/>
          </a:prstGeom>
          <a:noFill/>
          <a:ln>
            <a:noFill/>
          </a:ln>
        </p:spPr>
      </p:pic>
      <p:pic>
        <p:nvPicPr>
          <p:cNvPr id="90" name="Google Shape;90;p18"/>
          <p:cNvPicPr preferRelativeResize="0"/>
          <p:nvPr/>
        </p:nvPicPr>
        <p:blipFill>
          <a:blip r:embed="rId4">
            <a:alphaModFix/>
          </a:blip>
          <a:stretch>
            <a:fillRect/>
          </a:stretch>
        </p:blipFill>
        <p:spPr>
          <a:xfrm rot="10800000">
            <a:off x="5699" y="0"/>
            <a:ext cx="9139651" cy="2656400"/>
          </a:xfrm>
          <a:prstGeom prst="rect">
            <a:avLst/>
          </a:prstGeom>
          <a:noFill/>
          <a:ln>
            <a:noFill/>
          </a:ln>
        </p:spPr>
      </p:pic>
      <p:pic>
        <p:nvPicPr>
          <p:cNvPr id="91" name="Google Shape;91;p18"/>
          <p:cNvPicPr preferRelativeResize="0"/>
          <p:nvPr/>
        </p:nvPicPr>
        <p:blipFill rotWithShape="1">
          <a:blip r:embed="rId5">
            <a:alphaModFix/>
          </a:blip>
          <a:srcRect/>
          <a:stretch/>
        </p:blipFill>
        <p:spPr>
          <a:xfrm>
            <a:off x="4186788" y="51675"/>
            <a:ext cx="770425" cy="770400"/>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439ED7"/>
        </a:solidFill>
        <a:effectLst/>
      </p:bgPr>
    </p:bg>
    <p:spTree>
      <p:nvGrpSpPr>
        <p:cNvPr id="1" name="Shape 473"/>
        <p:cNvGrpSpPr/>
        <p:nvPr/>
      </p:nvGrpSpPr>
      <p:grpSpPr>
        <a:xfrm>
          <a:off x="0" y="0"/>
          <a:ext cx="0" cy="0"/>
          <a:chOff x="0" y="0"/>
          <a:chExt cx="0" cy="0"/>
        </a:xfrm>
      </p:grpSpPr>
      <p:sp>
        <p:nvSpPr>
          <p:cNvPr id="474" name="Google Shape;474;p72"/>
          <p:cNvSpPr txBox="1"/>
          <p:nvPr/>
        </p:nvSpPr>
        <p:spPr>
          <a:xfrm>
            <a:off x="1133400" y="2221650"/>
            <a:ext cx="6877200" cy="7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3350" b="1">
                <a:solidFill>
                  <a:schemeClr val="lt1"/>
                </a:solidFill>
                <a:latin typeface="Lexend"/>
                <a:ea typeface="Lexend"/>
                <a:cs typeface="Lexend"/>
                <a:sym typeface="Lexend"/>
              </a:rPr>
              <a:t>Build Custom GA4 Reports</a:t>
            </a:r>
            <a:endParaRPr sz="3350" b="1">
              <a:solidFill>
                <a:schemeClr val="lt1"/>
              </a:solidFill>
              <a:latin typeface="Lexend"/>
              <a:ea typeface="Lexend"/>
              <a:cs typeface="Lexend"/>
              <a:sym typeface="Lexend"/>
            </a:endParaRPr>
          </a:p>
        </p:txBody>
      </p:sp>
      <p:pic>
        <p:nvPicPr>
          <p:cNvPr id="475" name="Google Shape;475;p72"/>
          <p:cNvPicPr preferRelativeResize="0"/>
          <p:nvPr/>
        </p:nvPicPr>
        <p:blipFill rotWithShape="1">
          <a:blip r:embed="rId3">
            <a:alphaModFix/>
          </a:blip>
          <a:srcRect/>
          <a:stretch/>
        </p:blipFill>
        <p:spPr>
          <a:xfrm>
            <a:off x="4186788" y="51675"/>
            <a:ext cx="770425" cy="770400"/>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439ED7"/>
        </a:solidFill>
        <a:effectLst/>
      </p:bgPr>
    </p:bg>
    <p:spTree>
      <p:nvGrpSpPr>
        <p:cNvPr id="1" name="Shape 479"/>
        <p:cNvGrpSpPr/>
        <p:nvPr/>
      </p:nvGrpSpPr>
      <p:grpSpPr>
        <a:xfrm>
          <a:off x="0" y="0"/>
          <a:ext cx="0" cy="0"/>
          <a:chOff x="0" y="0"/>
          <a:chExt cx="0" cy="0"/>
        </a:xfrm>
      </p:grpSpPr>
      <p:pic>
        <p:nvPicPr>
          <p:cNvPr id="480" name="Google Shape;480;p73"/>
          <p:cNvPicPr preferRelativeResize="0"/>
          <p:nvPr/>
        </p:nvPicPr>
        <p:blipFill rotWithShape="1">
          <a:blip r:embed="rId3">
            <a:alphaModFix/>
          </a:blip>
          <a:srcRect/>
          <a:stretch/>
        </p:blipFill>
        <p:spPr>
          <a:xfrm>
            <a:off x="4186788" y="51675"/>
            <a:ext cx="770425" cy="770400"/>
          </a:xfrm>
          <a:prstGeom prst="rect">
            <a:avLst/>
          </a:prstGeom>
          <a:noFill/>
          <a:ln>
            <a:noFill/>
          </a:ln>
          <a:effectLst>
            <a:outerShdw blurRad="57150" dist="19050" dir="5400000" algn="bl" rotWithShape="0">
              <a:srgbClr val="000000">
                <a:alpha val="50000"/>
              </a:srgbClr>
            </a:outerShdw>
          </a:effectLst>
        </p:spPr>
      </p:pic>
      <p:pic>
        <p:nvPicPr>
          <p:cNvPr id="481" name="Google Shape;481;p73"/>
          <p:cNvPicPr preferRelativeResize="0"/>
          <p:nvPr/>
        </p:nvPicPr>
        <p:blipFill>
          <a:blip r:embed="rId4">
            <a:alphaModFix/>
          </a:blip>
          <a:stretch>
            <a:fillRect/>
          </a:stretch>
        </p:blipFill>
        <p:spPr>
          <a:xfrm>
            <a:off x="812375" y="985850"/>
            <a:ext cx="7519242" cy="4016626"/>
          </a:xfrm>
          <a:prstGeom prst="rect">
            <a:avLst/>
          </a:prstGeom>
          <a:noFill/>
          <a:ln>
            <a:noFill/>
          </a:ln>
        </p:spPr>
      </p:pic>
      <p:sp>
        <p:nvSpPr>
          <p:cNvPr id="482" name="Google Shape;482;p73"/>
          <p:cNvSpPr/>
          <p:nvPr/>
        </p:nvSpPr>
        <p:spPr>
          <a:xfrm>
            <a:off x="7325075" y="1230350"/>
            <a:ext cx="1006500" cy="410100"/>
          </a:xfrm>
          <a:prstGeom prst="rect">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439ED7"/>
        </a:solidFill>
        <a:effectLst/>
      </p:bgPr>
    </p:bg>
    <p:spTree>
      <p:nvGrpSpPr>
        <p:cNvPr id="1" name="Shape 486"/>
        <p:cNvGrpSpPr/>
        <p:nvPr/>
      </p:nvGrpSpPr>
      <p:grpSpPr>
        <a:xfrm>
          <a:off x="0" y="0"/>
          <a:ext cx="0" cy="0"/>
          <a:chOff x="0" y="0"/>
          <a:chExt cx="0" cy="0"/>
        </a:xfrm>
      </p:grpSpPr>
      <p:pic>
        <p:nvPicPr>
          <p:cNvPr id="487" name="Google Shape;487;p74"/>
          <p:cNvPicPr preferRelativeResize="0"/>
          <p:nvPr/>
        </p:nvPicPr>
        <p:blipFill rotWithShape="1">
          <a:blip r:embed="rId3">
            <a:alphaModFix/>
          </a:blip>
          <a:srcRect/>
          <a:stretch/>
        </p:blipFill>
        <p:spPr>
          <a:xfrm>
            <a:off x="4186788" y="51675"/>
            <a:ext cx="770425" cy="770400"/>
          </a:xfrm>
          <a:prstGeom prst="rect">
            <a:avLst/>
          </a:prstGeom>
          <a:noFill/>
          <a:ln>
            <a:noFill/>
          </a:ln>
          <a:effectLst>
            <a:outerShdw blurRad="57150" dist="19050" dir="5400000" algn="bl" rotWithShape="0">
              <a:srgbClr val="000000">
                <a:alpha val="50000"/>
              </a:srgbClr>
            </a:outerShdw>
          </a:effectLst>
        </p:spPr>
      </p:pic>
      <p:pic>
        <p:nvPicPr>
          <p:cNvPr id="488" name="Google Shape;488;p74"/>
          <p:cNvPicPr preferRelativeResize="0"/>
          <p:nvPr/>
        </p:nvPicPr>
        <p:blipFill>
          <a:blip r:embed="rId4">
            <a:alphaModFix/>
          </a:blip>
          <a:stretch>
            <a:fillRect/>
          </a:stretch>
        </p:blipFill>
        <p:spPr>
          <a:xfrm>
            <a:off x="446325" y="968750"/>
            <a:ext cx="8251351" cy="4020925"/>
          </a:xfrm>
          <a:prstGeom prst="rect">
            <a:avLst/>
          </a:prstGeom>
          <a:noFill/>
          <a:ln>
            <a:noFill/>
          </a:ln>
        </p:spPr>
      </p:pic>
      <p:sp>
        <p:nvSpPr>
          <p:cNvPr id="489" name="Google Shape;489;p74"/>
          <p:cNvSpPr/>
          <p:nvPr/>
        </p:nvSpPr>
        <p:spPr>
          <a:xfrm>
            <a:off x="7399150" y="968750"/>
            <a:ext cx="1298400" cy="2380500"/>
          </a:xfrm>
          <a:prstGeom prst="rect">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439ED7"/>
        </a:solidFill>
        <a:effectLst/>
      </p:bgPr>
    </p:bg>
    <p:spTree>
      <p:nvGrpSpPr>
        <p:cNvPr id="1" name="Shape 493"/>
        <p:cNvGrpSpPr/>
        <p:nvPr/>
      </p:nvGrpSpPr>
      <p:grpSpPr>
        <a:xfrm>
          <a:off x="0" y="0"/>
          <a:ext cx="0" cy="0"/>
          <a:chOff x="0" y="0"/>
          <a:chExt cx="0" cy="0"/>
        </a:xfrm>
      </p:grpSpPr>
      <p:pic>
        <p:nvPicPr>
          <p:cNvPr id="494" name="Google Shape;494;p75"/>
          <p:cNvPicPr preferRelativeResize="0"/>
          <p:nvPr/>
        </p:nvPicPr>
        <p:blipFill rotWithShape="1">
          <a:blip r:embed="rId3">
            <a:alphaModFix/>
          </a:blip>
          <a:srcRect/>
          <a:stretch/>
        </p:blipFill>
        <p:spPr>
          <a:xfrm>
            <a:off x="4186788" y="51675"/>
            <a:ext cx="770425" cy="770400"/>
          </a:xfrm>
          <a:prstGeom prst="rect">
            <a:avLst/>
          </a:prstGeom>
          <a:noFill/>
          <a:ln>
            <a:noFill/>
          </a:ln>
          <a:effectLst>
            <a:outerShdw blurRad="57150" dist="19050" dir="5400000" algn="bl" rotWithShape="0">
              <a:srgbClr val="000000">
                <a:alpha val="50000"/>
              </a:srgbClr>
            </a:outerShdw>
          </a:effectLst>
        </p:spPr>
      </p:pic>
      <p:pic>
        <p:nvPicPr>
          <p:cNvPr id="495" name="Google Shape;495;p75"/>
          <p:cNvPicPr preferRelativeResize="0"/>
          <p:nvPr/>
        </p:nvPicPr>
        <p:blipFill rotWithShape="1">
          <a:blip r:embed="rId4">
            <a:alphaModFix/>
          </a:blip>
          <a:srcRect/>
          <a:stretch/>
        </p:blipFill>
        <p:spPr>
          <a:xfrm>
            <a:off x="446325" y="968750"/>
            <a:ext cx="8251351" cy="4020925"/>
          </a:xfrm>
          <a:prstGeom prst="rect">
            <a:avLst/>
          </a:prstGeom>
          <a:noFill/>
          <a:ln>
            <a:noFill/>
          </a:ln>
        </p:spPr>
      </p:pic>
      <p:sp>
        <p:nvSpPr>
          <p:cNvPr id="496" name="Google Shape;496;p75"/>
          <p:cNvSpPr/>
          <p:nvPr/>
        </p:nvSpPr>
        <p:spPr>
          <a:xfrm>
            <a:off x="6727000" y="968750"/>
            <a:ext cx="1236000" cy="950700"/>
          </a:xfrm>
          <a:prstGeom prst="rect">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439ED7"/>
        </a:solidFill>
        <a:effectLst/>
      </p:bgPr>
    </p:bg>
    <p:spTree>
      <p:nvGrpSpPr>
        <p:cNvPr id="1" name="Shape 500"/>
        <p:cNvGrpSpPr/>
        <p:nvPr/>
      </p:nvGrpSpPr>
      <p:grpSpPr>
        <a:xfrm>
          <a:off x="0" y="0"/>
          <a:ext cx="0" cy="0"/>
          <a:chOff x="0" y="0"/>
          <a:chExt cx="0" cy="0"/>
        </a:xfrm>
      </p:grpSpPr>
      <p:pic>
        <p:nvPicPr>
          <p:cNvPr id="501" name="Google Shape;501;p76"/>
          <p:cNvPicPr preferRelativeResize="0"/>
          <p:nvPr/>
        </p:nvPicPr>
        <p:blipFill rotWithShape="1">
          <a:blip r:embed="rId3">
            <a:alphaModFix/>
          </a:blip>
          <a:srcRect/>
          <a:stretch/>
        </p:blipFill>
        <p:spPr>
          <a:xfrm>
            <a:off x="4186788" y="51675"/>
            <a:ext cx="770425" cy="770400"/>
          </a:xfrm>
          <a:prstGeom prst="rect">
            <a:avLst/>
          </a:prstGeom>
          <a:noFill/>
          <a:ln>
            <a:noFill/>
          </a:ln>
          <a:effectLst>
            <a:outerShdw blurRad="57150" dist="19050" dir="5400000" algn="bl" rotWithShape="0">
              <a:srgbClr val="000000">
                <a:alpha val="50000"/>
              </a:srgbClr>
            </a:outerShdw>
          </a:effectLst>
        </p:spPr>
      </p:pic>
      <p:pic>
        <p:nvPicPr>
          <p:cNvPr id="502" name="Google Shape;502;p76"/>
          <p:cNvPicPr preferRelativeResize="0"/>
          <p:nvPr/>
        </p:nvPicPr>
        <p:blipFill>
          <a:blip r:embed="rId4">
            <a:alphaModFix/>
          </a:blip>
          <a:stretch>
            <a:fillRect/>
          </a:stretch>
        </p:blipFill>
        <p:spPr>
          <a:xfrm>
            <a:off x="201088" y="974475"/>
            <a:ext cx="8741816" cy="4016626"/>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439ED7"/>
        </a:solidFill>
        <a:effectLst/>
      </p:bgPr>
    </p:bg>
    <p:spTree>
      <p:nvGrpSpPr>
        <p:cNvPr id="1" name="Shape 506"/>
        <p:cNvGrpSpPr/>
        <p:nvPr/>
      </p:nvGrpSpPr>
      <p:grpSpPr>
        <a:xfrm>
          <a:off x="0" y="0"/>
          <a:ext cx="0" cy="0"/>
          <a:chOff x="0" y="0"/>
          <a:chExt cx="0" cy="0"/>
        </a:xfrm>
      </p:grpSpPr>
      <p:pic>
        <p:nvPicPr>
          <p:cNvPr id="507" name="Google Shape;507;p77"/>
          <p:cNvPicPr preferRelativeResize="0"/>
          <p:nvPr/>
        </p:nvPicPr>
        <p:blipFill rotWithShape="1">
          <a:blip r:embed="rId3">
            <a:alphaModFix/>
          </a:blip>
          <a:srcRect/>
          <a:stretch/>
        </p:blipFill>
        <p:spPr>
          <a:xfrm>
            <a:off x="4186788" y="51675"/>
            <a:ext cx="770425" cy="770400"/>
          </a:xfrm>
          <a:prstGeom prst="rect">
            <a:avLst/>
          </a:prstGeom>
          <a:noFill/>
          <a:ln>
            <a:noFill/>
          </a:ln>
          <a:effectLst>
            <a:outerShdw blurRad="57150" dist="19050" dir="5400000" algn="bl" rotWithShape="0">
              <a:srgbClr val="000000">
                <a:alpha val="50000"/>
              </a:srgbClr>
            </a:outerShdw>
          </a:effectLst>
        </p:spPr>
      </p:pic>
      <p:pic>
        <p:nvPicPr>
          <p:cNvPr id="508" name="Google Shape;508;p77"/>
          <p:cNvPicPr preferRelativeResize="0"/>
          <p:nvPr/>
        </p:nvPicPr>
        <p:blipFill>
          <a:blip r:embed="rId4">
            <a:alphaModFix/>
          </a:blip>
          <a:stretch>
            <a:fillRect/>
          </a:stretch>
        </p:blipFill>
        <p:spPr>
          <a:xfrm>
            <a:off x="4663650" y="946000"/>
            <a:ext cx="4209848" cy="4016623"/>
          </a:xfrm>
          <a:prstGeom prst="rect">
            <a:avLst/>
          </a:prstGeom>
          <a:noFill/>
          <a:ln>
            <a:noFill/>
          </a:ln>
        </p:spPr>
      </p:pic>
      <p:pic>
        <p:nvPicPr>
          <p:cNvPr id="509" name="Google Shape;509;p77"/>
          <p:cNvPicPr preferRelativeResize="0"/>
          <p:nvPr/>
        </p:nvPicPr>
        <p:blipFill>
          <a:blip r:embed="rId5">
            <a:alphaModFix/>
          </a:blip>
          <a:stretch>
            <a:fillRect/>
          </a:stretch>
        </p:blipFill>
        <p:spPr>
          <a:xfrm>
            <a:off x="213150" y="1820975"/>
            <a:ext cx="4358851" cy="2266687"/>
          </a:xfrm>
          <a:prstGeom prst="rect">
            <a:avLst/>
          </a:prstGeom>
          <a:noFill/>
          <a:ln>
            <a:noFill/>
          </a:ln>
        </p:spPr>
      </p:pic>
      <p:sp>
        <p:nvSpPr>
          <p:cNvPr id="510" name="Google Shape;510;p77"/>
          <p:cNvSpPr/>
          <p:nvPr/>
        </p:nvSpPr>
        <p:spPr>
          <a:xfrm>
            <a:off x="279125" y="2597375"/>
            <a:ext cx="4078200" cy="877200"/>
          </a:xfrm>
          <a:prstGeom prst="rect">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77"/>
          <p:cNvSpPr/>
          <p:nvPr/>
        </p:nvSpPr>
        <p:spPr>
          <a:xfrm>
            <a:off x="6390900" y="2919275"/>
            <a:ext cx="347400" cy="233400"/>
          </a:xfrm>
          <a:prstGeom prst="leftArrow">
            <a:avLst>
              <a:gd name="adj1" fmla="val 50000"/>
              <a:gd name="adj2" fmla="val 50000"/>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15"/>
        <p:cNvGrpSpPr/>
        <p:nvPr/>
      </p:nvGrpSpPr>
      <p:grpSpPr>
        <a:xfrm>
          <a:off x="0" y="0"/>
          <a:ext cx="0" cy="0"/>
          <a:chOff x="0" y="0"/>
          <a:chExt cx="0" cy="0"/>
        </a:xfrm>
      </p:grpSpPr>
      <p:sp>
        <p:nvSpPr>
          <p:cNvPr id="516" name="Google Shape;516;p78"/>
          <p:cNvSpPr txBox="1"/>
          <p:nvPr/>
        </p:nvSpPr>
        <p:spPr>
          <a:xfrm>
            <a:off x="1133400" y="1987450"/>
            <a:ext cx="6877200" cy="1731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3350" b="1">
                <a:solidFill>
                  <a:srgbClr val="16394E"/>
                </a:solidFill>
                <a:latin typeface="Lexend"/>
                <a:ea typeface="Lexend"/>
                <a:cs typeface="Lexend"/>
                <a:sym typeface="Lexend"/>
              </a:rPr>
              <a:t>Backup</a:t>
            </a:r>
            <a:endParaRPr sz="3350" b="1">
              <a:solidFill>
                <a:srgbClr val="16394E"/>
              </a:solidFill>
              <a:latin typeface="Lexend"/>
              <a:ea typeface="Lexend"/>
              <a:cs typeface="Lexend"/>
              <a:sym typeface="Lexend"/>
            </a:endParaRPr>
          </a:p>
          <a:p>
            <a:pPr marL="0" lvl="0" indent="0" algn="ctr" rtl="0">
              <a:spcBef>
                <a:spcPts val="0"/>
              </a:spcBef>
              <a:spcAft>
                <a:spcPts val="0"/>
              </a:spcAft>
              <a:buNone/>
            </a:pPr>
            <a:r>
              <a:rPr lang="en" sz="3350" b="1">
                <a:solidFill>
                  <a:srgbClr val="16394E"/>
                </a:solidFill>
                <a:latin typeface="Lexend"/>
                <a:ea typeface="Lexend"/>
                <a:cs typeface="Lexend"/>
                <a:sym typeface="Lexend"/>
              </a:rPr>
              <a:t>Universal Analytics</a:t>
            </a:r>
            <a:endParaRPr sz="3350" b="1">
              <a:solidFill>
                <a:srgbClr val="16394E"/>
              </a:solidFill>
              <a:latin typeface="Lexend"/>
              <a:ea typeface="Lexend"/>
              <a:cs typeface="Lexend"/>
              <a:sym typeface="Lexend"/>
            </a:endParaRPr>
          </a:p>
          <a:p>
            <a:pPr marL="0" lvl="0" indent="0" algn="ctr" rtl="0">
              <a:spcBef>
                <a:spcPts val="0"/>
              </a:spcBef>
              <a:spcAft>
                <a:spcPts val="0"/>
              </a:spcAft>
              <a:buNone/>
            </a:pPr>
            <a:r>
              <a:rPr lang="en" sz="3350" b="1">
                <a:solidFill>
                  <a:srgbClr val="16394E"/>
                </a:solidFill>
                <a:latin typeface="Lexend"/>
                <a:ea typeface="Lexend"/>
                <a:cs typeface="Lexend"/>
                <a:sym typeface="Lexend"/>
              </a:rPr>
              <a:t>Data</a:t>
            </a:r>
            <a:endParaRPr sz="3350" b="1">
              <a:solidFill>
                <a:srgbClr val="16394E"/>
              </a:solidFill>
              <a:latin typeface="Lexend"/>
              <a:ea typeface="Lexend"/>
              <a:cs typeface="Lexend"/>
              <a:sym typeface="Lexend"/>
            </a:endParaRPr>
          </a:p>
        </p:txBody>
      </p:sp>
      <p:sp>
        <p:nvSpPr>
          <p:cNvPr id="517" name="Google Shape;517;p78"/>
          <p:cNvSpPr txBox="1"/>
          <p:nvPr/>
        </p:nvSpPr>
        <p:spPr>
          <a:xfrm>
            <a:off x="1495975" y="1520050"/>
            <a:ext cx="6143700" cy="423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550" b="1">
                <a:solidFill>
                  <a:srgbClr val="439ED7"/>
                </a:solidFill>
                <a:latin typeface="Lexend"/>
                <a:ea typeface="Lexend"/>
                <a:cs typeface="Lexend"/>
                <a:sym typeface="Lexend"/>
              </a:rPr>
              <a:t>EXTRA CREDIT</a:t>
            </a:r>
            <a:endParaRPr sz="1850" b="1">
              <a:solidFill>
                <a:srgbClr val="439ED7"/>
              </a:solidFill>
              <a:latin typeface="Open Sans"/>
              <a:ea typeface="Open Sans"/>
              <a:cs typeface="Open Sans"/>
              <a:sym typeface="Open Sans"/>
            </a:endParaRPr>
          </a:p>
        </p:txBody>
      </p:sp>
      <p:pic>
        <p:nvPicPr>
          <p:cNvPr id="518" name="Google Shape;518;p78"/>
          <p:cNvPicPr preferRelativeResize="0"/>
          <p:nvPr/>
        </p:nvPicPr>
        <p:blipFill rotWithShape="1">
          <a:blip r:embed="rId3">
            <a:alphaModFix/>
          </a:blip>
          <a:srcRect/>
          <a:stretch/>
        </p:blipFill>
        <p:spPr>
          <a:xfrm>
            <a:off x="4186788" y="51675"/>
            <a:ext cx="770425" cy="770400"/>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439ED7"/>
        </a:solidFill>
        <a:effectLst/>
      </p:bgPr>
    </p:bg>
    <p:spTree>
      <p:nvGrpSpPr>
        <p:cNvPr id="1" name="Shape 522"/>
        <p:cNvGrpSpPr/>
        <p:nvPr/>
      </p:nvGrpSpPr>
      <p:grpSpPr>
        <a:xfrm>
          <a:off x="0" y="0"/>
          <a:ext cx="0" cy="0"/>
          <a:chOff x="0" y="0"/>
          <a:chExt cx="0" cy="0"/>
        </a:xfrm>
      </p:grpSpPr>
      <p:pic>
        <p:nvPicPr>
          <p:cNvPr id="523" name="Google Shape;523;p79"/>
          <p:cNvPicPr preferRelativeResize="0"/>
          <p:nvPr/>
        </p:nvPicPr>
        <p:blipFill rotWithShape="1">
          <a:blip r:embed="rId3">
            <a:alphaModFix/>
          </a:blip>
          <a:srcRect/>
          <a:stretch/>
        </p:blipFill>
        <p:spPr>
          <a:xfrm>
            <a:off x="4186788" y="51675"/>
            <a:ext cx="770425" cy="770400"/>
          </a:xfrm>
          <a:prstGeom prst="rect">
            <a:avLst/>
          </a:prstGeom>
          <a:noFill/>
          <a:ln>
            <a:noFill/>
          </a:ln>
          <a:effectLst>
            <a:outerShdw blurRad="57150" dist="19050" dir="5400000" algn="bl" rotWithShape="0">
              <a:srgbClr val="000000">
                <a:alpha val="50000"/>
              </a:srgbClr>
            </a:outerShdw>
          </a:effectLst>
        </p:spPr>
      </p:pic>
      <p:pic>
        <p:nvPicPr>
          <p:cNvPr id="524" name="Google Shape;524;p79"/>
          <p:cNvPicPr preferRelativeResize="0"/>
          <p:nvPr/>
        </p:nvPicPr>
        <p:blipFill>
          <a:blip r:embed="rId4">
            <a:alphaModFix/>
          </a:blip>
          <a:stretch>
            <a:fillRect/>
          </a:stretch>
        </p:blipFill>
        <p:spPr>
          <a:xfrm>
            <a:off x="515763" y="946800"/>
            <a:ext cx="8112476" cy="4016626"/>
          </a:xfrm>
          <a:prstGeom prst="rect">
            <a:avLst/>
          </a:prstGeom>
          <a:noFill/>
          <a:ln>
            <a:noFill/>
          </a:ln>
        </p:spPr>
      </p:pic>
      <p:cxnSp>
        <p:nvCxnSpPr>
          <p:cNvPr id="525" name="Google Shape;525;p79"/>
          <p:cNvCxnSpPr>
            <a:stCxn id="526" idx="0"/>
          </p:cNvCxnSpPr>
          <p:nvPr/>
        </p:nvCxnSpPr>
        <p:spPr>
          <a:xfrm rot="10800000" flipH="1">
            <a:off x="6306061" y="1391510"/>
            <a:ext cx="1176900" cy="679200"/>
          </a:xfrm>
          <a:prstGeom prst="straightConnector1">
            <a:avLst/>
          </a:prstGeom>
          <a:noFill/>
          <a:ln w="9525" cap="flat" cmpd="sng">
            <a:solidFill>
              <a:srgbClr val="16394D"/>
            </a:solidFill>
            <a:prstDash val="solid"/>
            <a:round/>
            <a:headEnd type="none" w="med" len="med"/>
            <a:tailEnd type="oval" w="med" len="med"/>
          </a:ln>
        </p:spPr>
      </p:cxnSp>
      <p:sp>
        <p:nvSpPr>
          <p:cNvPr id="526" name="Google Shape;526;p79"/>
          <p:cNvSpPr txBox="1"/>
          <p:nvPr/>
        </p:nvSpPr>
        <p:spPr>
          <a:xfrm>
            <a:off x="5300761" y="2070710"/>
            <a:ext cx="2010600" cy="816300"/>
          </a:xfrm>
          <a:prstGeom prst="rect">
            <a:avLst/>
          </a:prstGeom>
          <a:solidFill>
            <a:srgbClr val="16394D"/>
          </a:solidFill>
          <a:ln>
            <a:noFill/>
          </a:ln>
        </p:spPr>
        <p:txBody>
          <a:bodyPr spcFirstLastPara="1" wrap="square" lIns="182875" tIns="182875" rIns="182875" bIns="182875" anchor="ctr" anchorCtr="0">
            <a:noAutofit/>
          </a:bodyPr>
          <a:lstStyle/>
          <a:p>
            <a:pPr marL="0" marR="0" lvl="0" indent="0" algn="l" rtl="0">
              <a:lnSpc>
                <a:spcPct val="115000"/>
              </a:lnSpc>
              <a:spcBef>
                <a:spcPts val="0"/>
              </a:spcBef>
              <a:spcAft>
                <a:spcPts val="0"/>
              </a:spcAft>
              <a:buClr>
                <a:srgbClr val="000000"/>
              </a:buClr>
              <a:buSzPts val="1100"/>
              <a:buFont typeface="Arial"/>
              <a:buNone/>
            </a:pPr>
            <a:r>
              <a:rPr lang="en" sz="700" b="1">
                <a:solidFill>
                  <a:schemeClr val="lt1"/>
                </a:solidFill>
                <a:latin typeface="Lexend"/>
                <a:ea typeface="Lexend"/>
                <a:cs typeface="Lexend"/>
                <a:sym typeface="Lexend"/>
              </a:rPr>
              <a:t>MANUAL DATA EXPORT</a:t>
            </a:r>
            <a:endParaRPr sz="700">
              <a:solidFill>
                <a:schemeClr val="lt1"/>
              </a:solidFill>
              <a:latin typeface="Lexend Light"/>
              <a:ea typeface="Lexend Light"/>
              <a:cs typeface="Lexend Light"/>
              <a:sym typeface="Lexend Light"/>
            </a:endParaRPr>
          </a:p>
          <a:p>
            <a:pPr marL="0" marR="0" lvl="0" indent="0" algn="l" rtl="0">
              <a:lnSpc>
                <a:spcPct val="115000"/>
              </a:lnSpc>
              <a:spcBef>
                <a:spcPts val="0"/>
              </a:spcBef>
              <a:spcAft>
                <a:spcPts val="0"/>
              </a:spcAft>
              <a:buClr>
                <a:srgbClr val="000000"/>
              </a:buClr>
              <a:buSzPts val="1100"/>
              <a:buFont typeface="Arial"/>
              <a:buNone/>
            </a:pPr>
            <a:r>
              <a:rPr lang="en" sz="700">
                <a:solidFill>
                  <a:schemeClr val="lt1"/>
                </a:solidFill>
                <a:latin typeface="Lexend Light"/>
                <a:ea typeface="Lexend Light"/>
                <a:cs typeface="Lexend Light"/>
                <a:sym typeface="Lexend Light"/>
              </a:rPr>
              <a:t>Manual data export is available for all reports within Universal Analytics and allows you to export data to a PDF, Google Sheets, Excel or CSV file.</a:t>
            </a:r>
            <a:endParaRPr sz="700">
              <a:solidFill>
                <a:schemeClr val="lt1"/>
              </a:solidFill>
              <a:latin typeface="Lexend Light"/>
              <a:ea typeface="Lexend Light"/>
              <a:cs typeface="Lexend Light"/>
              <a:sym typeface="Lexend Light"/>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30"/>
        <p:cNvGrpSpPr/>
        <p:nvPr/>
      </p:nvGrpSpPr>
      <p:grpSpPr>
        <a:xfrm>
          <a:off x="0" y="0"/>
          <a:ext cx="0" cy="0"/>
          <a:chOff x="0" y="0"/>
          <a:chExt cx="0" cy="0"/>
        </a:xfrm>
      </p:grpSpPr>
      <p:sp>
        <p:nvSpPr>
          <p:cNvPr id="531" name="Google Shape;531;p80"/>
          <p:cNvSpPr txBox="1"/>
          <p:nvPr/>
        </p:nvSpPr>
        <p:spPr>
          <a:xfrm>
            <a:off x="1133400" y="1987450"/>
            <a:ext cx="6877200" cy="1731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3350" b="1">
                <a:solidFill>
                  <a:srgbClr val="16394E"/>
                </a:solidFill>
                <a:latin typeface="Lexend"/>
                <a:ea typeface="Lexend"/>
                <a:cs typeface="Lexend"/>
                <a:sym typeface="Lexend"/>
              </a:rPr>
              <a:t>Verify Access &amp; Ownership of Your Analytics Accounts &amp; Properties</a:t>
            </a:r>
            <a:endParaRPr sz="3350" b="1">
              <a:solidFill>
                <a:srgbClr val="16394E"/>
              </a:solidFill>
              <a:latin typeface="Lexend"/>
              <a:ea typeface="Lexend"/>
              <a:cs typeface="Lexend"/>
              <a:sym typeface="Lexend"/>
            </a:endParaRPr>
          </a:p>
        </p:txBody>
      </p:sp>
      <p:sp>
        <p:nvSpPr>
          <p:cNvPr id="532" name="Google Shape;532;p80"/>
          <p:cNvSpPr txBox="1"/>
          <p:nvPr/>
        </p:nvSpPr>
        <p:spPr>
          <a:xfrm>
            <a:off x="1495975" y="1520050"/>
            <a:ext cx="6143700" cy="423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550" b="1">
                <a:solidFill>
                  <a:srgbClr val="439ED7"/>
                </a:solidFill>
                <a:latin typeface="Lexend"/>
                <a:ea typeface="Lexend"/>
                <a:cs typeface="Lexend"/>
                <a:sym typeface="Lexend"/>
              </a:rPr>
              <a:t>EXTRA CREDIT</a:t>
            </a:r>
            <a:endParaRPr sz="1850" b="1">
              <a:solidFill>
                <a:srgbClr val="439ED7"/>
              </a:solidFill>
              <a:latin typeface="Open Sans"/>
              <a:ea typeface="Open Sans"/>
              <a:cs typeface="Open Sans"/>
              <a:sym typeface="Open Sans"/>
            </a:endParaRPr>
          </a:p>
        </p:txBody>
      </p:sp>
      <p:pic>
        <p:nvPicPr>
          <p:cNvPr id="533" name="Google Shape;533;p80"/>
          <p:cNvPicPr preferRelativeResize="0"/>
          <p:nvPr/>
        </p:nvPicPr>
        <p:blipFill rotWithShape="1">
          <a:blip r:embed="rId3">
            <a:alphaModFix/>
          </a:blip>
          <a:srcRect/>
          <a:stretch/>
        </p:blipFill>
        <p:spPr>
          <a:xfrm>
            <a:off x="4186788" y="51675"/>
            <a:ext cx="770425" cy="770400"/>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537"/>
        <p:cNvGrpSpPr/>
        <p:nvPr/>
      </p:nvGrpSpPr>
      <p:grpSpPr>
        <a:xfrm>
          <a:off x="0" y="0"/>
          <a:ext cx="0" cy="0"/>
          <a:chOff x="0" y="0"/>
          <a:chExt cx="0" cy="0"/>
        </a:xfrm>
      </p:grpSpPr>
      <p:sp>
        <p:nvSpPr>
          <p:cNvPr id="538" name="Google Shape;538;p81"/>
          <p:cNvSpPr txBox="1"/>
          <p:nvPr/>
        </p:nvSpPr>
        <p:spPr>
          <a:xfrm>
            <a:off x="844525" y="1199325"/>
            <a:ext cx="7253100" cy="3341700"/>
          </a:xfrm>
          <a:prstGeom prst="rect">
            <a:avLst/>
          </a:prstGeom>
          <a:noFill/>
          <a:ln>
            <a:noFill/>
          </a:ln>
        </p:spPr>
        <p:txBody>
          <a:bodyPr spcFirstLastPara="1" wrap="square" lIns="91425" tIns="91425" rIns="91425" bIns="91425" anchor="t" anchorCtr="0">
            <a:spAutoFit/>
          </a:bodyPr>
          <a:lstStyle/>
          <a:p>
            <a:pPr marL="0" lvl="0" indent="0" algn="l" rtl="0">
              <a:lnSpc>
                <a:spcPct val="150000"/>
              </a:lnSpc>
              <a:spcBef>
                <a:spcPts val="0"/>
              </a:spcBef>
              <a:spcAft>
                <a:spcPts val="0"/>
              </a:spcAft>
              <a:buNone/>
            </a:pPr>
            <a:r>
              <a:rPr lang="en" sz="1750" b="1">
                <a:solidFill>
                  <a:srgbClr val="16394D"/>
                </a:solidFill>
                <a:latin typeface="Lexend"/>
                <a:ea typeface="Lexend"/>
                <a:cs typeface="Lexend"/>
                <a:sym typeface="Lexend"/>
              </a:rPr>
              <a:t>Helpful Resources</a:t>
            </a:r>
            <a:endParaRPr sz="1750" b="1">
              <a:solidFill>
                <a:srgbClr val="16394D"/>
              </a:solidFill>
              <a:latin typeface="Lexend"/>
              <a:ea typeface="Lexend"/>
              <a:cs typeface="Lexend"/>
              <a:sym typeface="Lexend"/>
            </a:endParaRPr>
          </a:p>
          <a:p>
            <a:pPr marL="0" lvl="0" indent="0" algn="l" rtl="0">
              <a:lnSpc>
                <a:spcPct val="115000"/>
              </a:lnSpc>
              <a:spcBef>
                <a:spcPts val="0"/>
              </a:spcBef>
              <a:spcAft>
                <a:spcPts val="0"/>
              </a:spcAft>
              <a:buNone/>
            </a:pPr>
            <a:r>
              <a:rPr lang="en" sz="1350" b="1">
                <a:solidFill>
                  <a:srgbClr val="439ED7"/>
                </a:solidFill>
                <a:latin typeface="Lexend"/>
                <a:ea typeface="Lexend"/>
                <a:cs typeface="Lexend"/>
                <a:sym typeface="Lexend"/>
              </a:rPr>
              <a:t>GOOGLE ANALYTICS 4 SKILLSHOP</a:t>
            </a:r>
            <a:r>
              <a:rPr lang="en" sz="1350" b="1">
                <a:solidFill>
                  <a:srgbClr val="0B2645"/>
                </a:solidFill>
                <a:latin typeface="Open Sans"/>
                <a:ea typeface="Open Sans"/>
                <a:cs typeface="Open Sans"/>
                <a:sym typeface="Open Sans"/>
              </a:rPr>
              <a:t/>
            </a:r>
            <a:br>
              <a:rPr lang="en" sz="1350" b="1">
                <a:solidFill>
                  <a:srgbClr val="0B2645"/>
                </a:solidFill>
                <a:latin typeface="Open Sans"/>
                <a:ea typeface="Open Sans"/>
                <a:cs typeface="Open Sans"/>
                <a:sym typeface="Open Sans"/>
              </a:rPr>
            </a:br>
            <a:endParaRPr sz="1050">
              <a:solidFill>
                <a:srgbClr val="434343"/>
              </a:solidFill>
              <a:latin typeface="Open Sans"/>
              <a:ea typeface="Open Sans"/>
              <a:cs typeface="Open Sans"/>
              <a:sym typeface="Open Sans"/>
            </a:endParaRPr>
          </a:p>
          <a:p>
            <a:pPr marL="0" lvl="0" indent="0" algn="l" rtl="0">
              <a:lnSpc>
                <a:spcPct val="150000"/>
              </a:lnSpc>
              <a:spcBef>
                <a:spcPts val="0"/>
              </a:spcBef>
              <a:spcAft>
                <a:spcPts val="0"/>
              </a:spcAft>
              <a:buNone/>
            </a:pPr>
            <a:r>
              <a:rPr lang="en" sz="1250" u="sng">
                <a:solidFill>
                  <a:schemeClr val="hlink"/>
                </a:solidFill>
                <a:latin typeface="Lexend Light"/>
                <a:ea typeface="Lexend Light"/>
                <a:cs typeface="Lexend Light"/>
                <a:sym typeface="Lexend Light"/>
                <a:hlinkClick r:id="rId3"/>
              </a:rPr>
              <a:t>https://skillshop.exceedlms.com/student/catalog/list?category_ids=6431-google-analytics-4</a:t>
            </a:r>
            <a:r>
              <a:rPr lang="en" sz="1250">
                <a:solidFill>
                  <a:srgbClr val="16394D"/>
                </a:solidFill>
                <a:latin typeface="Lexend Light"/>
                <a:ea typeface="Lexend Light"/>
                <a:cs typeface="Lexend Light"/>
                <a:sym typeface="Lexend Light"/>
              </a:rPr>
              <a:t> </a:t>
            </a:r>
            <a:endParaRPr sz="1250">
              <a:solidFill>
                <a:srgbClr val="16394D"/>
              </a:solidFill>
              <a:latin typeface="Lexend Light"/>
              <a:ea typeface="Lexend Light"/>
              <a:cs typeface="Lexend Light"/>
              <a:sym typeface="Lexend Light"/>
            </a:endParaRPr>
          </a:p>
          <a:p>
            <a:pPr marL="0" lvl="0" indent="0" algn="l" rtl="0">
              <a:lnSpc>
                <a:spcPct val="150000"/>
              </a:lnSpc>
              <a:spcBef>
                <a:spcPts val="0"/>
              </a:spcBef>
              <a:spcAft>
                <a:spcPts val="0"/>
              </a:spcAft>
              <a:buNone/>
            </a:pPr>
            <a:endParaRPr sz="1350">
              <a:solidFill>
                <a:srgbClr val="16394D"/>
              </a:solidFill>
              <a:latin typeface="Lexend Light"/>
              <a:ea typeface="Lexend Light"/>
              <a:cs typeface="Lexend Light"/>
              <a:sym typeface="Lexend Light"/>
            </a:endParaRPr>
          </a:p>
          <a:p>
            <a:pPr marL="0" lvl="0" indent="0" algn="l" rtl="0">
              <a:lnSpc>
                <a:spcPct val="150000"/>
              </a:lnSpc>
              <a:spcBef>
                <a:spcPts val="0"/>
              </a:spcBef>
              <a:spcAft>
                <a:spcPts val="0"/>
              </a:spcAft>
              <a:buNone/>
            </a:pPr>
            <a:r>
              <a:rPr lang="en" sz="1350" b="1">
                <a:solidFill>
                  <a:srgbClr val="439ED7"/>
                </a:solidFill>
                <a:latin typeface="Lexend"/>
                <a:ea typeface="Lexend"/>
                <a:cs typeface="Lexend"/>
                <a:sym typeface="Lexend"/>
              </a:rPr>
              <a:t>GOOGLE ANALYTICS 4 METRICS COMPARISON</a:t>
            </a:r>
            <a:endParaRPr sz="1350">
              <a:solidFill>
                <a:srgbClr val="439ED7"/>
              </a:solidFill>
              <a:latin typeface="Lexend Light"/>
              <a:ea typeface="Lexend Light"/>
              <a:cs typeface="Lexend Light"/>
              <a:sym typeface="Lexend Light"/>
            </a:endParaRPr>
          </a:p>
          <a:p>
            <a:pPr marL="0" lvl="0" indent="0" algn="l" rtl="0">
              <a:lnSpc>
                <a:spcPct val="150000"/>
              </a:lnSpc>
              <a:spcBef>
                <a:spcPts val="0"/>
              </a:spcBef>
              <a:spcAft>
                <a:spcPts val="0"/>
              </a:spcAft>
              <a:buNone/>
            </a:pPr>
            <a:r>
              <a:rPr lang="en" sz="1250" u="sng">
                <a:solidFill>
                  <a:schemeClr val="hlink"/>
                </a:solidFill>
                <a:latin typeface="Lexend Light"/>
                <a:ea typeface="Lexend Light"/>
                <a:cs typeface="Lexend Light"/>
                <a:sym typeface="Lexend Light"/>
                <a:hlinkClick r:id="rId4"/>
              </a:rPr>
              <a:t>https://support.google.com/analytics/answer/11986666</a:t>
            </a:r>
            <a:r>
              <a:rPr lang="en" sz="1350">
                <a:solidFill>
                  <a:srgbClr val="16394D"/>
                </a:solidFill>
                <a:latin typeface="Lexend Light"/>
                <a:ea typeface="Lexend Light"/>
                <a:cs typeface="Lexend Light"/>
                <a:sym typeface="Lexend Light"/>
              </a:rPr>
              <a:t> </a:t>
            </a:r>
            <a:endParaRPr sz="1350">
              <a:solidFill>
                <a:srgbClr val="16394D"/>
              </a:solidFill>
              <a:latin typeface="Lexend Light"/>
              <a:ea typeface="Lexend Light"/>
              <a:cs typeface="Lexend Light"/>
              <a:sym typeface="Lexend Light"/>
            </a:endParaRPr>
          </a:p>
          <a:p>
            <a:pPr marL="0" lvl="0" indent="0" algn="l" rtl="0">
              <a:lnSpc>
                <a:spcPct val="150000"/>
              </a:lnSpc>
              <a:spcBef>
                <a:spcPts val="0"/>
              </a:spcBef>
              <a:spcAft>
                <a:spcPts val="0"/>
              </a:spcAft>
              <a:buNone/>
            </a:pPr>
            <a:endParaRPr sz="1350">
              <a:solidFill>
                <a:srgbClr val="16394D"/>
              </a:solidFill>
              <a:latin typeface="Lexend Light"/>
              <a:ea typeface="Lexend Light"/>
              <a:cs typeface="Lexend Light"/>
              <a:sym typeface="Lexend Light"/>
            </a:endParaRPr>
          </a:p>
          <a:p>
            <a:pPr marL="0" lvl="0" indent="0" algn="l" rtl="0">
              <a:lnSpc>
                <a:spcPct val="150000"/>
              </a:lnSpc>
              <a:spcBef>
                <a:spcPts val="0"/>
              </a:spcBef>
              <a:spcAft>
                <a:spcPts val="0"/>
              </a:spcAft>
              <a:buNone/>
            </a:pPr>
            <a:r>
              <a:rPr lang="en" sz="1350" b="1">
                <a:solidFill>
                  <a:srgbClr val="439ED7"/>
                </a:solidFill>
                <a:latin typeface="Lexend"/>
                <a:ea typeface="Lexend"/>
                <a:cs typeface="Lexend"/>
                <a:sym typeface="Lexend"/>
              </a:rPr>
              <a:t>TEMPEST BLOG</a:t>
            </a:r>
            <a:endParaRPr sz="1350">
              <a:solidFill>
                <a:srgbClr val="439ED7"/>
              </a:solidFill>
              <a:latin typeface="Lexend Light"/>
              <a:ea typeface="Lexend Light"/>
              <a:cs typeface="Lexend Light"/>
              <a:sym typeface="Lexend Light"/>
            </a:endParaRPr>
          </a:p>
          <a:p>
            <a:pPr marL="0" lvl="0" indent="0" algn="l" rtl="0">
              <a:lnSpc>
                <a:spcPct val="150000"/>
              </a:lnSpc>
              <a:spcBef>
                <a:spcPts val="0"/>
              </a:spcBef>
              <a:spcAft>
                <a:spcPts val="0"/>
              </a:spcAft>
              <a:buNone/>
            </a:pPr>
            <a:r>
              <a:rPr lang="en" sz="1250" u="sng">
                <a:solidFill>
                  <a:schemeClr val="hlink"/>
                </a:solidFill>
                <a:latin typeface="Lexend Light"/>
                <a:ea typeface="Lexend Light"/>
                <a:cs typeface="Lexend Light"/>
                <a:sym typeface="Lexend Light"/>
                <a:hlinkClick r:id="rId5"/>
              </a:rPr>
              <a:t>https://www.tempest.im/blog/google-analytics-4-tips/</a:t>
            </a:r>
            <a:r>
              <a:rPr lang="en" sz="1350">
                <a:solidFill>
                  <a:srgbClr val="16394D"/>
                </a:solidFill>
                <a:latin typeface="Lexend Light"/>
                <a:ea typeface="Lexend Light"/>
                <a:cs typeface="Lexend Light"/>
                <a:sym typeface="Lexend Light"/>
              </a:rPr>
              <a:t>  </a:t>
            </a:r>
            <a:endParaRPr sz="1350">
              <a:solidFill>
                <a:srgbClr val="16394D"/>
              </a:solidFill>
              <a:latin typeface="Lexend Light"/>
              <a:ea typeface="Lexend Light"/>
              <a:cs typeface="Lexend Light"/>
              <a:sym typeface="Lexend Light"/>
            </a:endParaRPr>
          </a:p>
          <a:p>
            <a:pPr marL="0" lvl="0" indent="0" algn="l" rtl="0">
              <a:spcBef>
                <a:spcPts val="0"/>
              </a:spcBef>
              <a:spcAft>
                <a:spcPts val="0"/>
              </a:spcAft>
              <a:buNone/>
            </a:pPr>
            <a:endParaRPr sz="1100">
              <a:latin typeface="Open Sans"/>
              <a:ea typeface="Open Sans"/>
              <a:cs typeface="Open Sans"/>
              <a:sym typeface="Open Sans"/>
            </a:endParaRPr>
          </a:p>
        </p:txBody>
      </p:sp>
      <p:pic>
        <p:nvPicPr>
          <p:cNvPr id="539" name="Google Shape;539;p81"/>
          <p:cNvPicPr preferRelativeResize="0"/>
          <p:nvPr/>
        </p:nvPicPr>
        <p:blipFill rotWithShape="1">
          <a:blip r:embed="rId6">
            <a:alphaModFix/>
          </a:blip>
          <a:srcRect/>
          <a:stretch/>
        </p:blipFill>
        <p:spPr>
          <a:xfrm>
            <a:off x="4186788" y="51675"/>
            <a:ext cx="770425" cy="770400"/>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439ED7"/>
        </a:solidFill>
        <a:effectLst/>
      </p:bgPr>
    </p:bg>
    <p:spTree>
      <p:nvGrpSpPr>
        <p:cNvPr id="1" name="Shape 95"/>
        <p:cNvGrpSpPr/>
        <p:nvPr/>
      </p:nvGrpSpPr>
      <p:grpSpPr>
        <a:xfrm>
          <a:off x="0" y="0"/>
          <a:ext cx="0" cy="0"/>
          <a:chOff x="0" y="0"/>
          <a:chExt cx="0" cy="0"/>
        </a:xfrm>
      </p:grpSpPr>
      <p:sp>
        <p:nvSpPr>
          <p:cNvPr id="96" name="Google Shape;96;p19"/>
          <p:cNvSpPr txBox="1"/>
          <p:nvPr/>
        </p:nvSpPr>
        <p:spPr>
          <a:xfrm>
            <a:off x="1133400" y="1987450"/>
            <a:ext cx="6877200" cy="2508900"/>
          </a:xfrm>
          <a:prstGeom prst="rect">
            <a:avLst/>
          </a:prstGeom>
          <a:noFill/>
          <a:ln>
            <a:noFill/>
          </a:ln>
        </p:spPr>
        <p:txBody>
          <a:bodyPr spcFirstLastPara="1" wrap="square" lIns="91425" tIns="91425" rIns="91425" bIns="91425" anchor="t" anchorCtr="0">
            <a:spAutoFit/>
          </a:bodyPr>
          <a:lstStyle/>
          <a:p>
            <a:pPr marL="0" lvl="0" indent="0" algn="ctr" rtl="0">
              <a:lnSpc>
                <a:spcPct val="150000"/>
              </a:lnSpc>
              <a:spcBef>
                <a:spcPts val="0"/>
              </a:spcBef>
              <a:spcAft>
                <a:spcPts val="0"/>
              </a:spcAft>
              <a:buClr>
                <a:schemeClr val="dk1"/>
              </a:buClr>
              <a:buSzPts val="1100"/>
              <a:buFont typeface="Arial"/>
              <a:buNone/>
            </a:pPr>
            <a:r>
              <a:rPr lang="en" sz="3350" b="1">
                <a:solidFill>
                  <a:schemeClr val="lt1"/>
                </a:solidFill>
                <a:latin typeface="Lexend"/>
                <a:ea typeface="Lexend"/>
                <a:cs typeface="Lexend"/>
                <a:sym typeface="Lexend"/>
              </a:rPr>
              <a:t>Google Analytics 4 is a 100% new platform, not an update.</a:t>
            </a:r>
            <a:endParaRPr sz="3350" b="1">
              <a:solidFill>
                <a:schemeClr val="lt1"/>
              </a:solidFill>
              <a:latin typeface="Lexend"/>
              <a:ea typeface="Lexend"/>
              <a:cs typeface="Lexend"/>
              <a:sym typeface="Lexend"/>
            </a:endParaRPr>
          </a:p>
          <a:p>
            <a:pPr marL="0" lvl="0" indent="0" algn="l" rtl="0">
              <a:spcBef>
                <a:spcPts val="0"/>
              </a:spcBef>
              <a:spcAft>
                <a:spcPts val="0"/>
              </a:spcAft>
              <a:buClr>
                <a:schemeClr val="dk1"/>
              </a:buClr>
              <a:buSzPts val="1100"/>
              <a:buFont typeface="Arial"/>
              <a:buNone/>
            </a:pPr>
            <a:endParaRPr sz="900" b="1">
              <a:solidFill>
                <a:schemeClr val="lt1"/>
              </a:solidFill>
              <a:latin typeface="Lexend"/>
              <a:ea typeface="Lexend"/>
              <a:cs typeface="Lexend"/>
              <a:sym typeface="Lexend"/>
            </a:endParaRPr>
          </a:p>
          <a:p>
            <a:pPr marL="0" lvl="0" indent="0" algn="ctr" rtl="0">
              <a:spcBef>
                <a:spcPts val="0"/>
              </a:spcBef>
              <a:spcAft>
                <a:spcPts val="0"/>
              </a:spcAft>
              <a:buNone/>
            </a:pPr>
            <a:endParaRPr sz="4150" b="1">
              <a:solidFill>
                <a:srgbClr val="FFFFFF"/>
              </a:solidFill>
              <a:latin typeface="Lexend"/>
              <a:ea typeface="Lexend"/>
              <a:cs typeface="Lexend"/>
              <a:sym typeface="Lexend"/>
            </a:endParaRPr>
          </a:p>
        </p:txBody>
      </p:sp>
      <p:sp>
        <p:nvSpPr>
          <p:cNvPr id="97" name="Google Shape;97;p19"/>
          <p:cNvSpPr txBox="1"/>
          <p:nvPr/>
        </p:nvSpPr>
        <p:spPr>
          <a:xfrm>
            <a:off x="1495975" y="1520050"/>
            <a:ext cx="6143700" cy="423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550" b="1">
                <a:solidFill>
                  <a:srgbClr val="16394D"/>
                </a:solidFill>
                <a:latin typeface="Lexend"/>
                <a:ea typeface="Lexend"/>
                <a:cs typeface="Lexend"/>
                <a:sym typeface="Lexend"/>
              </a:rPr>
              <a:t>REMEMBER</a:t>
            </a:r>
            <a:endParaRPr sz="1850" b="1">
              <a:solidFill>
                <a:srgbClr val="16394D"/>
              </a:solidFill>
              <a:latin typeface="Open Sans"/>
              <a:ea typeface="Open Sans"/>
              <a:cs typeface="Open Sans"/>
              <a:sym typeface="Open Sans"/>
            </a:endParaRPr>
          </a:p>
        </p:txBody>
      </p:sp>
      <p:pic>
        <p:nvPicPr>
          <p:cNvPr id="98" name="Google Shape;98;p19"/>
          <p:cNvPicPr preferRelativeResize="0"/>
          <p:nvPr/>
        </p:nvPicPr>
        <p:blipFill rotWithShape="1">
          <a:blip r:embed="rId3">
            <a:alphaModFix/>
          </a:blip>
          <a:srcRect/>
          <a:stretch/>
        </p:blipFill>
        <p:spPr>
          <a:xfrm>
            <a:off x="4186788" y="51675"/>
            <a:ext cx="770425" cy="770400"/>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543"/>
        <p:cNvGrpSpPr/>
        <p:nvPr/>
      </p:nvGrpSpPr>
      <p:grpSpPr>
        <a:xfrm>
          <a:off x="0" y="0"/>
          <a:ext cx="0" cy="0"/>
          <a:chOff x="0" y="0"/>
          <a:chExt cx="0" cy="0"/>
        </a:xfrm>
      </p:grpSpPr>
      <p:pic>
        <p:nvPicPr>
          <p:cNvPr id="544" name="Google Shape;544;p82"/>
          <p:cNvPicPr preferRelativeResize="0"/>
          <p:nvPr/>
        </p:nvPicPr>
        <p:blipFill rotWithShape="1">
          <a:blip r:embed="rId3">
            <a:alphaModFix/>
          </a:blip>
          <a:srcRect l="783" t="1503" b="839"/>
          <a:stretch/>
        </p:blipFill>
        <p:spPr>
          <a:xfrm>
            <a:off x="1350" y="0"/>
            <a:ext cx="9143998" cy="5143500"/>
          </a:xfrm>
          <a:prstGeom prst="rect">
            <a:avLst/>
          </a:prstGeom>
          <a:noFill/>
          <a:ln>
            <a:noFill/>
          </a:ln>
        </p:spPr>
      </p:pic>
      <p:pic>
        <p:nvPicPr>
          <p:cNvPr id="545" name="Google Shape;545;p82"/>
          <p:cNvPicPr preferRelativeResize="0"/>
          <p:nvPr/>
        </p:nvPicPr>
        <p:blipFill>
          <a:blip r:embed="rId4">
            <a:alphaModFix/>
          </a:blip>
          <a:stretch>
            <a:fillRect/>
          </a:stretch>
        </p:blipFill>
        <p:spPr>
          <a:xfrm rot="10800000">
            <a:off x="5699" y="0"/>
            <a:ext cx="9139651" cy="2656400"/>
          </a:xfrm>
          <a:prstGeom prst="rect">
            <a:avLst/>
          </a:prstGeom>
          <a:noFill/>
          <a:ln>
            <a:noFill/>
          </a:ln>
        </p:spPr>
      </p:pic>
      <p:pic>
        <p:nvPicPr>
          <p:cNvPr id="546" name="Google Shape;546;p82"/>
          <p:cNvPicPr preferRelativeResize="0"/>
          <p:nvPr/>
        </p:nvPicPr>
        <p:blipFill rotWithShape="1">
          <a:blip r:embed="rId5">
            <a:alphaModFix/>
          </a:blip>
          <a:srcRect l="1970" t="15437" b="13321"/>
          <a:stretch/>
        </p:blipFill>
        <p:spPr>
          <a:xfrm>
            <a:off x="-4175" y="4463"/>
            <a:ext cx="9144000" cy="5134574"/>
          </a:xfrm>
          <a:prstGeom prst="rect">
            <a:avLst/>
          </a:prstGeom>
          <a:noFill/>
          <a:ln>
            <a:noFill/>
          </a:ln>
        </p:spPr>
      </p:pic>
      <p:sp>
        <p:nvSpPr>
          <p:cNvPr id="547" name="Google Shape;547;p82"/>
          <p:cNvSpPr txBox="1"/>
          <p:nvPr/>
        </p:nvSpPr>
        <p:spPr>
          <a:xfrm>
            <a:off x="1133400" y="1982888"/>
            <a:ext cx="6877200" cy="7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3350" b="1">
                <a:solidFill>
                  <a:schemeClr val="lt1"/>
                </a:solidFill>
                <a:latin typeface="Lexend"/>
                <a:ea typeface="Lexend"/>
                <a:cs typeface="Lexend"/>
                <a:sym typeface="Lexend"/>
              </a:rPr>
              <a:t>Questions?</a:t>
            </a:r>
            <a:endParaRPr sz="4150" b="1">
              <a:solidFill>
                <a:srgbClr val="FFFFFF"/>
              </a:solidFill>
              <a:latin typeface="Lexend"/>
              <a:ea typeface="Lexend"/>
              <a:cs typeface="Lexend"/>
              <a:sym typeface="Lexend"/>
            </a:endParaRPr>
          </a:p>
        </p:txBody>
      </p:sp>
      <p:pic>
        <p:nvPicPr>
          <p:cNvPr id="548" name="Google Shape;548;p82"/>
          <p:cNvPicPr preferRelativeResize="0"/>
          <p:nvPr/>
        </p:nvPicPr>
        <p:blipFill rotWithShape="1">
          <a:blip r:embed="rId6">
            <a:alphaModFix/>
          </a:blip>
          <a:srcRect/>
          <a:stretch/>
        </p:blipFill>
        <p:spPr>
          <a:xfrm>
            <a:off x="4186788" y="51675"/>
            <a:ext cx="770425" cy="770400"/>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20"/>
          <p:cNvSpPr txBox="1"/>
          <p:nvPr/>
        </p:nvSpPr>
        <p:spPr>
          <a:xfrm>
            <a:off x="794700" y="1054488"/>
            <a:ext cx="3693900" cy="3491100"/>
          </a:xfrm>
          <a:prstGeom prst="rect">
            <a:avLst/>
          </a:prstGeom>
          <a:noFill/>
          <a:ln>
            <a:noFill/>
          </a:ln>
        </p:spPr>
        <p:txBody>
          <a:bodyPr spcFirstLastPara="1" wrap="square" lIns="91425" tIns="91425" rIns="91425" bIns="91425" anchor="t" anchorCtr="0">
            <a:spAutoFit/>
          </a:bodyPr>
          <a:lstStyle/>
          <a:p>
            <a:pPr marL="0" lvl="0" indent="0" algn="l" rtl="0">
              <a:lnSpc>
                <a:spcPct val="150000"/>
              </a:lnSpc>
              <a:spcBef>
                <a:spcPts val="0"/>
              </a:spcBef>
              <a:spcAft>
                <a:spcPts val="0"/>
              </a:spcAft>
              <a:buNone/>
            </a:pPr>
            <a:r>
              <a:rPr lang="en" sz="1550" b="1">
                <a:solidFill>
                  <a:srgbClr val="16394D"/>
                </a:solidFill>
                <a:latin typeface="Lexend"/>
                <a:ea typeface="Lexend"/>
                <a:cs typeface="Lexend"/>
                <a:sym typeface="Lexend"/>
              </a:rPr>
              <a:t>Why the switch?</a:t>
            </a:r>
            <a:endParaRPr sz="1550" b="1">
              <a:solidFill>
                <a:srgbClr val="16394D"/>
              </a:solidFill>
              <a:latin typeface="Lexend"/>
              <a:ea typeface="Lexend"/>
              <a:cs typeface="Lexend"/>
              <a:sym typeface="Lexend"/>
            </a:endParaRPr>
          </a:p>
          <a:p>
            <a:pPr marL="0" lvl="0" indent="0" algn="l" rtl="0">
              <a:lnSpc>
                <a:spcPct val="115000"/>
              </a:lnSpc>
              <a:spcBef>
                <a:spcPts val="0"/>
              </a:spcBef>
              <a:spcAft>
                <a:spcPts val="0"/>
              </a:spcAft>
              <a:buNone/>
            </a:pPr>
            <a:r>
              <a:rPr lang="en" sz="1150" b="1">
                <a:solidFill>
                  <a:srgbClr val="439ED7"/>
                </a:solidFill>
                <a:latin typeface="Lexend"/>
                <a:ea typeface="Lexend"/>
                <a:cs typeface="Lexend"/>
                <a:sym typeface="Lexend"/>
              </a:rPr>
              <a:t>THREE PRIMARY REASONS</a:t>
            </a:r>
            <a:r>
              <a:rPr lang="en" sz="1350" b="1">
                <a:solidFill>
                  <a:srgbClr val="0B2645"/>
                </a:solidFill>
                <a:latin typeface="Open Sans"/>
                <a:ea typeface="Open Sans"/>
                <a:cs typeface="Open Sans"/>
                <a:sym typeface="Open Sans"/>
              </a:rPr>
              <a:t/>
            </a:r>
            <a:br>
              <a:rPr lang="en" sz="1350" b="1">
                <a:solidFill>
                  <a:srgbClr val="0B2645"/>
                </a:solidFill>
                <a:latin typeface="Open Sans"/>
                <a:ea typeface="Open Sans"/>
                <a:cs typeface="Open Sans"/>
                <a:sym typeface="Open Sans"/>
              </a:rPr>
            </a:br>
            <a:endParaRPr sz="1050">
              <a:solidFill>
                <a:srgbClr val="434343"/>
              </a:solidFill>
              <a:latin typeface="Open Sans"/>
              <a:ea typeface="Open Sans"/>
              <a:cs typeface="Open Sans"/>
              <a:sym typeface="Open Sans"/>
            </a:endParaRPr>
          </a:p>
          <a:p>
            <a:pPr marL="457200" lvl="0" indent="-301625" algn="l" rtl="0">
              <a:lnSpc>
                <a:spcPct val="150000"/>
              </a:lnSpc>
              <a:spcBef>
                <a:spcPts val="0"/>
              </a:spcBef>
              <a:spcAft>
                <a:spcPts val="0"/>
              </a:spcAft>
              <a:buClr>
                <a:srgbClr val="16394D"/>
              </a:buClr>
              <a:buSzPts val="1150"/>
              <a:buFont typeface="Open Sans"/>
              <a:buChar char="●"/>
            </a:pPr>
            <a:r>
              <a:rPr lang="en" sz="1150" b="1">
                <a:solidFill>
                  <a:srgbClr val="16394D"/>
                </a:solidFill>
                <a:latin typeface="Lexend"/>
                <a:ea typeface="Lexend"/>
                <a:cs typeface="Lexend"/>
                <a:sym typeface="Lexend"/>
              </a:rPr>
              <a:t>Addresses privacy challenges</a:t>
            </a:r>
            <a:r>
              <a:rPr lang="en" sz="1150">
                <a:solidFill>
                  <a:srgbClr val="16394D"/>
                </a:solidFill>
                <a:latin typeface="Lexend"/>
                <a:ea typeface="Lexend"/>
                <a:cs typeface="Lexend"/>
                <a:sym typeface="Lexend"/>
              </a:rPr>
              <a:t> </a:t>
            </a:r>
            <a:r>
              <a:rPr lang="en" sz="1150">
                <a:solidFill>
                  <a:srgbClr val="16394D"/>
                </a:solidFill>
                <a:latin typeface="Lexend Light"/>
                <a:ea typeface="Lexend Light"/>
                <a:cs typeface="Lexend Light"/>
                <a:sym typeface="Lexend Light"/>
              </a:rPr>
              <a:t>faced by Universal Analytics (UA), which had data stored within Google Data Centers</a:t>
            </a:r>
            <a:endParaRPr sz="1150">
              <a:solidFill>
                <a:srgbClr val="16394D"/>
              </a:solidFill>
              <a:latin typeface="Lexend Light"/>
              <a:ea typeface="Lexend Light"/>
              <a:cs typeface="Lexend Light"/>
              <a:sym typeface="Lexend Light"/>
            </a:endParaRPr>
          </a:p>
          <a:p>
            <a:pPr marL="457200" lvl="0" indent="-301625" algn="l" rtl="0">
              <a:lnSpc>
                <a:spcPct val="150000"/>
              </a:lnSpc>
              <a:spcBef>
                <a:spcPts val="0"/>
              </a:spcBef>
              <a:spcAft>
                <a:spcPts val="0"/>
              </a:spcAft>
              <a:buClr>
                <a:srgbClr val="16394D"/>
              </a:buClr>
              <a:buSzPts val="1150"/>
              <a:buFont typeface="Open Sans"/>
              <a:buChar char="●"/>
            </a:pPr>
            <a:r>
              <a:rPr lang="en" sz="1150">
                <a:solidFill>
                  <a:srgbClr val="16394D"/>
                </a:solidFill>
                <a:latin typeface="Lexend Light"/>
                <a:ea typeface="Lexend Light"/>
                <a:cs typeface="Lexend Light"/>
                <a:sym typeface="Lexend Light"/>
              </a:rPr>
              <a:t>The new tool also </a:t>
            </a:r>
            <a:r>
              <a:rPr lang="en" sz="1150" b="1">
                <a:solidFill>
                  <a:srgbClr val="16394D"/>
                </a:solidFill>
                <a:latin typeface="Lexend"/>
                <a:ea typeface="Lexend"/>
                <a:cs typeface="Lexend"/>
                <a:sym typeface="Lexend"/>
              </a:rPr>
              <a:t>prepares users for a “cookie-less” and privacy-centric world</a:t>
            </a:r>
            <a:endParaRPr sz="1150" b="1">
              <a:solidFill>
                <a:srgbClr val="16394D"/>
              </a:solidFill>
              <a:latin typeface="Lexend"/>
              <a:ea typeface="Lexend"/>
              <a:cs typeface="Lexend"/>
              <a:sym typeface="Lexend"/>
            </a:endParaRPr>
          </a:p>
          <a:p>
            <a:pPr marL="457200" lvl="0" indent="-301625" algn="l" rtl="0">
              <a:lnSpc>
                <a:spcPct val="150000"/>
              </a:lnSpc>
              <a:spcBef>
                <a:spcPts val="0"/>
              </a:spcBef>
              <a:spcAft>
                <a:spcPts val="0"/>
              </a:spcAft>
              <a:buClr>
                <a:srgbClr val="16394D"/>
              </a:buClr>
              <a:buSzPts val="1150"/>
              <a:buFont typeface="Open Sans"/>
              <a:buChar char="●"/>
            </a:pPr>
            <a:r>
              <a:rPr lang="en" sz="1150">
                <a:solidFill>
                  <a:srgbClr val="16394D"/>
                </a:solidFill>
                <a:latin typeface="Lexend Light"/>
                <a:ea typeface="Lexend Light"/>
                <a:cs typeface="Lexend Light"/>
                <a:sym typeface="Lexend Light"/>
              </a:rPr>
              <a:t>Built to report out on the </a:t>
            </a:r>
            <a:r>
              <a:rPr lang="en" sz="1150" b="1">
                <a:solidFill>
                  <a:srgbClr val="16394D"/>
                </a:solidFill>
                <a:latin typeface="Lexend"/>
                <a:ea typeface="Lexend"/>
                <a:cs typeface="Lexend"/>
                <a:sym typeface="Lexend"/>
              </a:rPr>
              <a:t>complete customer journey</a:t>
            </a:r>
            <a:r>
              <a:rPr lang="en" sz="1150">
                <a:solidFill>
                  <a:srgbClr val="16394D"/>
                </a:solidFill>
                <a:latin typeface="Lexend Light"/>
                <a:ea typeface="Lexend Light"/>
                <a:cs typeface="Lexend Light"/>
                <a:sym typeface="Lexend Light"/>
              </a:rPr>
              <a:t>, inclusive of mobile apps and other channels </a:t>
            </a:r>
            <a:endParaRPr sz="1150">
              <a:solidFill>
                <a:srgbClr val="16394D"/>
              </a:solidFill>
              <a:latin typeface="Lexend Light"/>
              <a:ea typeface="Lexend Light"/>
              <a:cs typeface="Lexend Light"/>
              <a:sym typeface="Lexend Light"/>
            </a:endParaRPr>
          </a:p>
          <a:p>
            <a:pPr marL="457200" lvl="0" indent="0" algn="l" rtl="0">
              <a:lnSpc>
                <a:spcPct val="150000"/>
              </a:lnSpc>
              <a:spcBef>
                <a:spcPts val="0"/>
              </a:spcBef>
              <a:spcAft>
                <a:spcPts val="0"/>
              </a:spcAft>
              <a:buNone/>
            </a:pPr>
            <a:endParaRPr sz="1150">
              <a:solidFill>
                <a:srgbClr val="000000"/>
              </a:solidFill>
              <a:latin typeface="Open Sans"/>
              <a:ea typeface="Open Sans"/>
              <a:cs typeface="Open Sans"/>
              <a:sym typeface="Open Sans"/>
            </a:endParaRPr>
          </a:p>
          <a:p>
            <a:pPr marL="0" lvl="0" indent="0" algn="l" rtl="0">
              <a:spcBef>
                <a:spcPts val="0"/>
              </a:spcBef>
              <a:spcAft>
                <a:spcPts val="0"/>
              </a:spcAft>
              <a:buNone/>
            </a:pPr>
            <a:endParaRPr sz="1100">
              <a:latin typeface="Open Sans"/>
              <a:ea typeface="Open Sans"/>
              <a:cs typeface="Open Sans"/>
              <a:sym typeface="Open Sans"/>
            </a:endParaRPr>
          </a:p>
        </p:txBody>
      </p:sp>
      <p:pic>
        <p:nvPicPr>
          <p:cNvPr id="104" name="Google Shape;104;p20"/>
          <p:cNvPicPr preferRelativeResize="0"/>
          <p:nvPr/>
        </p:nvPicPr>
        <p:blipFill rotWithShape="1">
          <a:blip r:embed="rId3">
            <a:alphaModFix/>
          </a:blip>
          <a:srcRect t="20542" b="9420"/>
          <a:stretch/>
        </p:blipFill>
        <p:spPr>
          <a:xfrm>
            <a:off x="4786149" y="1182625"/>
            <a:ext cx="3458377" cy="3229573"/>
          </a:xfrm>
          <a:prstGeom prst="rect">
            <a:avLst/>
          </a:prstGeom>
          <a:noFill/>
          <a:ln>
            <a:noFill/>
          </a:ln>
        </p:spPr>
      </p:pic>
      <p:pic>
        <p:nvPicPr>
          <p:cNvPr id="105" name="Google Shape;105;p20"/>
          <p:cNvPicPr preferRelativeResize="0"/>
          <p:nvPr/>
        </p:nvPicPr>
        <p:blipFill rotWithShape="1">
          <a:blip r:embed="rId4">
            <a:alphaModFix/>
          </a:blip>
          <a:srcRect/>
          <a:stretch/>
        </p:blipFill>
        <p:spPr>
          <a:xfrm>
            <a:off x="4186788" y="51675"/>
            <a:ext cx="770425" cy="770400"/>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p21"/>
          <p:cNvSpPr txBox="1"/>
          <p:nvPr/>
        </p:nvSpPr>
        <p:spPr>
          <a:xfrm>
            <a:off x="794700" y="1054488"/>
            <a:ext cx="3693900" cy="2570400"/>
          </a:xfrm>
          <a:prstGeom prst="rect">
            <a:avLst/>
          </a:prstGeom>
          <a:noFill/>
          <a:ln>
            <a:noFill/>
          </a:ln>
        </p:spPr>
        <p:txBody>
          <a:bodyPr spcFirstLastPara="1" wrap="square" lIns="91425" tIns="91425" rIns="91425" bIns="91425" anchor="t" anchorCtr="0">
            <a:spAutoFit/>
          </a:bodyPr>
          <a:lstStyle/>
          <a:p>
            <a:pPr marL="0" lvl="0" indent="0" algn="l" rtl="0">
              <a:lnSpc>
                <a:spcPct val="150000"/>
              </a:lnSpc>
              <a:spcBef>
                <a:spcPts val="0"/>
              </a:spcBef>
              <a:spcAft>
                <a:spcPts val="0"/>
              </a:spcAft>
              <a:buNone/>
            </a:pPr>
            <a:r>
              <a:rPr lang="en" sz="1550" b="1">
                <a:solidFill>
                  <a:srgbClr val="16394D"/>
                </a:solidFill>
                <a:latin typeface="Lexend"/>
                <a:ea typeface="Lexend"/>
                <a:cs typeface="Lexend"/>
                <a:sym typeface="Lexend"/>
              </a:rPr>
              <a:t>Spam &amp; Bot Protection</a:t>
            </a:r>
            <a:endParaRPr sz="1550" b="1">
              <a:solidFill>
                <a:srgbClr val="16394D"/>
              </a:solidFill>
              <a:latin typeface="Lexend"/>
              <a:ea typeface="Lexend"/>
              <a:cs typeface="Lexend"/>
              <a:sym typeface="Lexend"/>
            </a:endParaRPr>
          </a:p>
          <a:p>
            <a:pPr marL="0" lvl="0" indent="0" algn="l" rtl="0">
              <a:lnSpc>
                <a:spcPct val="150000"/>
              </a:lnSpc>
              <a:spcBef>
                <a:spcPts val="0"/>
              </a:spcBef>
              <a:spcAft>
                <a:spcPts val="0"/>
              </a:spcAft>
              <a:buNone/>
            </a:pPr>
            <a:r>
              <a:rPr lang="en" sz="1150">
                <a:solidFill>
                  <a:srgbClr val="16394D"/>
                </a:solidFill>
                <a:latin typeface="Lexend Light"/>
                <a:ea typeface="Lexend Light"/>
                <a:cs typeface="Lexend Light"/>
                <a:sym typeface="Lexend Light"/>
              </a:rPr>
              <a:t>In UA, spammers could send </a:t>
            </a:r>
            <a:r>
              <a:rPr lang="en" sz="1150">
                <a:solidFill>
                  <a:srgbClr val="16394D"/>
                </a:solidFill>
                <a:latin typeface="Lexend Medium"/>
                <a:ea typeface="Lexend Medium"/>
                <a:cs typeface="Lexend Medium"/>
                <a:sym typeface="Lexend Medium"/>
              </a:rPr>
              <a:t>fake data</a:t>
            </a:r>
            <a:r>
              <a:rPr lang="en" sz="1150">
                <a:solidFill>
                  <a:srgbClr val="16394D"/>
                </a:solidFill>
                <a:latin typeface="Lexend Light"/>
                <a:ea typeface="Lexend Light"/>
                <a:cs typeface="Lexend Light"/>
                <a:sym typeface="Lexend Light"/>
              </a:rPr>
              <a:t> to Google Analytics accounts to inflate numbers or deliver inaccurate results.</a:t>
            </a:r>
            <a:endParaRPr sz="1150">
              <a:solidFill>
                <a:srgbClr val="16394D"/>
              </a:solidFill>
              <a:latin typeface="Lexend Light"/>
              <a:ea typeface="Lexend Light"/>
              <a:cs typeface="Lexend Light"/>
              <a:sym typeface="Lexend Light"/>
            </a:endParaRPr>
          </a:p>
          <a:p>
            <a:pPr marL="0" lvl="0" indent="0" algn="l" rtl="0">
              <a:lnSpc>
                <a:spcPct val="150000"/>
              </a:lnSpc>
              <a:spcBef>
                <a:spcPts val="0"/>
              </a:spcBef>
              <a:spcAft>
                <a:spcPts val="0"/>
              </a:spcAft>
              <a:buNone/>
            </a:pPr>
            <a:endParaRPr sz="1150">
              <a:solidFill>
                <a:srgbClr val="16394D"/>
              </a:solidFill>
              <a:latin typeface="Lexend Light"/>
              <a:ea typeface="Lexend Light"/>
              <a:cs typeface="Lexend Light"/>
              <a:sym typeface="Lexend Light"/>
            </a:endParaRPr>
          </a:p>
          <a:p>
            <a:pPr marL="0" lvl="0" indent="0" algn="l" rtl="0">
              <a:lnSpc>
                <a:spcPct val="150000"/>
              </a:lnSpc>
              <a:spcBef>
                <a:spcPts val="0"/>
              </a:spcBef>
              <a:spcAft>
                <a:spcPts val="0"/>
              </a:spcAft>
              <a:buNone/>
            </a:pPr>
            <a:r>
              <a:rPr lang="en" sz="1150">
                <a:solidFill>
                  <a:srgbClr val="16394D"/>
                </a:solidFill>
                <a:latin typeface="Lexend Light"/>
                <a:ea typeface="Lexend Light"/>
                <a:cs typeface="Lexend Light"/>
                <a:sym typeface="Lexend Light"/>
              </a:rPr>
              <a:t>Google has fixed this problem by only allowing “hits” to your analytics report with a secret key to send data to a GA4 property.</a:t>
            </a:r>
            <a:endParaRPr sz="1150">
              <a:solidFill>
                <a:srgbClr val="16394D"/>
              </a:solidFill>
              <a:latin typeface="Lexend Light"/>
              <a:ea typeface="Lexend Light"/>
              <a:cs typeface="Lexend Light"/>
              <a:sym typeface="Lexend Light"/>
            </a:endParaRPr>
          </a:p>
          <a:p>
            <a:pPr marL="0" lvl="0" indent="0" algn="l" rtl="0">
              <a:spcBef>
                <a:spcPts val="0"/>
              </a:spcBef>
              <a:spcAft>
                <a:spcPts val="0"/>
              </a:spcAft>
              <a:buNone/>
            </a:pPr>
            <a:endParaRPr sz="1100">
              <a:solidFill>
                <a:srgbClr val="16394D"/>
              </a:solidFill>
              <a:latin typeface="Open Sans"/>
              <a:ea typeface="Open Sans"/>
              <a:cs typeface="Open Sans"/>
              <a:sym typeface="Open Sans"/>
            </a:endParaRPr>
          </a:p>
        </p:txBody>
      </p:sp>
      <p:pic>
        <p:nvPicPr>
          <p:cNvPr id="111" name="Google Shape;111;p21"/>
          <p:cNvPicPr preferRelativeResize="0"/>
          <p:nvPr/>
        </p:nvPicPr>
        <p:blipFill rotWithShape="1">
          <a:blip r:embed="rId3">
            <a:alphaModFix/>
          </a:blip>
          <a:srcRect t="11339" b="18623"/>
          <a:stretch/>
        </p:blipFill>
        <p:spPr>
          <a:xfrm>
            <a:off x="4786149" y="1182625"/>
            <a:ext cx="3458377" cy="3229573"/>
          </a:xfrm>
          <a:prstGeom prst="rect">
            <a:avLst/>
          </a:prstGeom>
          <a:noFill/>
          <a:ln>
            <a:noFill/>
          </a:ln>
        </p:spPr>
      </p:pic>
      <p:pic>
        <p:nvPicPr>
          <p:cNvPr id="112" name="Google Shape;112;p21"/>
          <p:cNvPicPr preferRelativeResize="0"/>
          <p:nvPr/>
        </p:nvPicPr>
        <p:blipFill rotWithShape="1">
          <a:blip r:embed="rId4">
            <a:alphaModFix/>
          </a:blip>
          <a:srcRect/>
          <a:stretch/>
        </p:blipFill>
        <p:spPr>
          <a:xfrm>
            <a:off x="4186788" y="51675"/>
            <a:ext cx="770425" cy="770400"/>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3E6ED8C81CEA54FA04CA3121C333DE8" ma:contentTypeVersion="14" ma:contentTypeDescription="Create a new document." ma:contentTypeScope="" ma:versionID="ef9bd3320887fcfe374f3b86993e4e24">
  <xsd:schema xmlns:xsd="http://www.w3.org/2001/XMLSchema" xmlns:xs="http://www.w3.org/2001/XMLSchema" xmlns:p="http://schemas.microsoft.com/office/2006/metadata/properties" xmlns:ns2="5289a8f5-d5c9-4ff5-a076-e5a427244f36" xmlns:ns3="d2421648-bbc2-4cfc-b81c-745854d89896" targetNamespace="http://schemas.microsoft.com/office/2006/metadata/properties" ma:root="true" ma:fieldsID="f3b2b48f716c624341a72f578195722e" ns2:_="" ns3:_="">
    <xsd:import namespace="5289a8f5-d5c9-4ff5-a076-e5a427244f36"/>
    <xsd:import namespace="d2421648-bbc2-4cfc-b81c-745854d89896"/>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Tags"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2:MediaServiceLocation"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289a8f5-d5c9-4ff5-a076-e5a427244f3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Length (seconds)" ma:internalName="MediaLengthInSeconds" ma:readOnly="true">
      <xsd:simpleType>
        <xsd:restriction base="dms:Unknow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9e4817a7-7ca7-4b60-8ee2-5b6f344a9bb4"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d2421648-bbc2-4cfc-b81c-745854d89896"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1009d0bd-d323-4801-adc9-ff607aa4b1ff}" ma:internalName="TaxCatchAll" ma:showField="CatchAllData" ma:web="d2421648-bbc2-4cfc-b81c-745854d8989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5289a8f5-d5c9-4ff5-a076-e5a427244f36">
      <Terms xmlns="http://schemas.microsoft.com/office/infopath/2007/PartnerControls"/>
    </lcf76f155ced4ddcb4097134ff3c332f>
    <TaxCatchAll xmlns="d2421648-bbc2-4cfc-b81c-745854d89896" xsi:nil="true"/>
  </documentManagement>
</p:properties>
</file>

<file path=customXml/itemProps1.xml><?xml version="1.0" encoding="utf-8"?>
<ds:datastoreItem xmlns:ds="http://schemas.openxmlformats.org/officeDocument/2006/customXml" ds:itemID="{3130A2CA-7D0B-4399-B9EA-D247D6E3D67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289a8f5-d5c9-4ff5-a076-e5a427244f36"/>
    <ds:schemaRef ds:uri="d2421648-bbc2-4cfc-b81c-745854d8989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FF9E6CC-13C8-49CE-8A92-3FA0556E7AE9}">
  <ds:schemaRefs>
    <ds:schemaRef ds:uri="http://schemas.microsoft.com/sharepoint/v3/contenttype/forms"/>
  </ds:schemaRefs>
</ds:datastoreItem>
</file>

<file path=customXml/itemProps3.xml><?xml version="1.0" encoding="utf-8"?>
<ds:datastoreItem xmlns:ds="http://schemas.openxmlformats.org/officeDocument/2006/customXml" ds:itemID="{EDAE6F5F-6B61-4701-945B-5AA73810D4F8}">
  <ds:schemaRefs>
    <ds:schemaRef ds:uri="http://schemas.openxmlformats.org/package/2006/metadata/core-properties"/>
    <ds:schemaRef ds:uri="d2421648-bbc2-4cfc-b81c-745854d89896"/>
    <ds:schemaRef ds:uri="http://schemas.microsoft.com/office/2006/documentManagement/types"/>
    <ds:schemaRef ds:uri="http://schemas.microsoft.com/office/infopath/2007/PartnerControls"/>
    <ds:schemaRef ds:uri="http://purl.org/dc/elements/1.1/"/>
    <ds:schemaRef ds:uri="http://schemas.microsoft.com/office/2006/metadata/properties"/>
    <ds:schemaRef ds:uri="5289a8f5-d5c9-4ff5-a076-e5a427244f36"/>
    <ds:schemaRef ds:uri="http://purl.org/dc/term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0</TotalTime>
  <Words>4523</Words>
  <Application>Microsoft Office PowerPoint</Application>
  <PresentationFormat>On-screen Show (16:9)</PresentationFormat>
  <Paragraphs>455</Paragraphs>
  <Slides>70</Slides>
  <Notes>70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70</vt:i4>
      </vt:variant>
    </vt:vector>
  </HeadingPairs>
  <TitlesOfParts>
    <vt:vector size="76" baseType="lpstr">
      <vt:lpstr>Lexend</vt:lpstr>
      <vt:lpstr>Lexend Medium</vt:lpstr>
      <vt:lpstr>Arial</vt:lpstr>
      <vt:lpstr>Lexend Light</vt:lpstr>
      <vt:lpstr>Open Sans</vt:lpstr>
      <vt:lpstr>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McMillan, Deb</dc:creator>
  <cp:lastModifiedBy>McMillan, Deb</cp:lastModifiedBy>
  <cp:revision>1</cp:revision>
  <dcterms:modified xsi:type="dcterms:W3CDTF">2023-05-31T23:17:45Z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0x010100F3E6ED8C81CEA54FA04CA3121C333DE8</vt:lpwstr>
  </property>
  <property fmtid="{D5CDD505-2E9C-101B-9397-08002B2CF9AE}" pid="3" name="MediaServiceImageTags">
    <vt:lpwstr/>
  </property>
</Properties>
</file>