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10" r:id="rId3"/>
    <p:sldId id="385" r:id="rId4"/>
    <p:sldId id="395" r:id="rId5"/>
    <p:sldId id="398" r:id="rId6"/>
    <p:sldId id="394" r:id="rId7"/>
    <p:sldId id="358" r:id="rId8"/>
    <p:sldId id="366" r:id="rId9"/>
    <p:sldId id="402" r:id="rId10"/>
    <p:sldId id="379" r:id="rId11"/>
    <p:sldId id="403" r:id="rId12"/>
    <p:sldId id="404" r:id="rId13"/>
    <p:sldId id="405" r:id="rId14"/>
    <p:sldId id="406" r:id="rId15"/>
    <p:sldId id="407" r:id="rId16"/>
    <p:sldId id="408" r:id="rId17"/>
    <p:sldId id="271" r:id="rId18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ranklin Gothic Book" panose="020B0503020102020204" pitchFamily="34" charset="0"/>
      <p:regular r:id="rId25"/>
      <p:italic r:id="rId26"/>
    </p:embeddedFont>
    <p:embeddedFont>
      <p:font typeface="Franklin Gothic Demi" panose="020B0703020102020204" pitchFamily="34" charset="0"/>
      <p:regular r:id="rId27"/>
      <p:italic r:id="rId28"/>
    </p:embeddedFont>
    <p:embeddedFont>
      <p:font typeface="Franklin Gothic Medium" panose="020B060302010202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A3A"/>
    <a:srgbClr val="215453"/>
    <a:srgbClr val="575851"/>
    <a:srgbClr val="070200"/>
    <a:srgbClr val="4D261E"/>
    <a:srgbClr val="D3D9EC"/>
    <a:srgbClr val="3F3B48"/>
    <a:srgbClr val="093B60"/>
    <a:srgbClr val="9EC1E5"/>
    <a:srgbClr val="323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22" autoAdjust="0"/>
  </p:normalViewPr>
  <p:slideViewPr>
    <p:cSldViewPr snapToGrid="0" showGuides="1">
      <p:cViewPr varScale="1">
        <p:scale>
          <a:sx n="60" d="100"/>
          <a:sy n="60" d="100"/>
        </p:scale>
        <p:origin x="370" y="67"/>
      </p:cViewPr>
      <p:guideLst>
        <p:guide pos="2880"/>
        <p:guide orient="horz"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BDD114-7858-42E9-A31D-5CA05B1EE8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5185-25F6-469E-A001-C7F11E1FFB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73FD0-5ED2-4942-B43A-A67FCD13C1A7}" type="datetimeFigureOut">
              <a:rPr lang="en-US" smtClean="0"/>
              <a:t>6/1/2023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5C44B-EDAC-42C5-9ADF-E4ADCC5AC2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F5DEB-71AD-4794-84BD-B040D4BBBC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FBDBF-C75D-417F-A1A6-75617A212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265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CE24E-4A2D-4163-9E2B-6F71D024622C}" type="datetimeFigureOut">
              <a:rPr lang="en-US" smtClean="0"/>
              <a:t>6/1/2023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D0243-8C06-4AC1-A25B-7838DF867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3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D0243-8C06-4AC1-A25B-7838DF8677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53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D0243-8C06-4AC1-A25B-7838DF8677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58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D0243-8C06-4AC1-A25B-7838DF8677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83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DAF6E-C404-4338-84E8-F5642D4365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D0243-8C06-4AC1-A25B-7838DF8677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5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D0243-8C06-4AC1-A25B-7838DF86779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32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D0243-8C06-4AC1-A25B-7838DF86779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739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D0243-8C06-4AC1-A25B-7838DF86779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1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DAF6E-C404-4338-84E8-F5642D4365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63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DAF6E-C404-4338-84E8-F5642D4365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66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DAF6E-C404-4338-84E8-F5642D4365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70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DAF6E-C404-4338-84E8-F5642D4365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3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DAF6E-C404-4338-84E8-F5642D4365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68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D0243-8C06-4AC1-A25B-7838DF8677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76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D0243-8C06-4AC1-A25B-7838DF8677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15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D0243-8C06-4AC1-A25B-7838DF8677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B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6912" y="0"/>
            <a:ext cx="5890613" cy="10287000"/>
            <a:chOff x="0" y="0"/>
            <a:chExt cx="785415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854151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28700" y="5311363"/>
            <a:ext cx="11378212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391854" cy="4327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3395886"/>
            <a:ext cx="1108308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i="1" dirty="0">
                <a:solidFill>
                  <a:srgbClr val="74BD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HARNESSING THE POWER OF TOURSIM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749513"/>
            <a:ext cx="9042740" cy="76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spc="54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EXPLORE MINNESOTA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i="1" spc="54" dirty="0">
                <a:solidFill>
                  <a:srgbClr val="FFFFFF"/>
                </a:solidFill>
                <a:latin typeface="Franklin Gothic Book" panose="020B0503020102020204" pitchFamily="34" charset="0"/>
              </a:rPr>
              <a:t>Lauren Bennett McGinty, Executive Director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D3768E-DEFB-483E-98DF-87EC34684685}"/>
              </a:ext>
            </a:extLst>
          </p:cNvPr>
          <p:cNvSpPr txBox="1"/>
          <p:nvPr/>
        </p:nvSpPr>
        <p:spPr>
          <a:xfrm>
            <a:off x="1028700" y="9352757"/>
            <a:ext cx="9153524" cy="443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1800" spc="54" dirty="0">
                <a:solidFill>
                  <a:srgbClr val="A8CBD2"/>
                </a:solidFill>
                <a:latin typeface="Franklin Gothic Book" panose="020B0503020102020204" pitchFamily="34" charset="0"/>
              </a:rPr>
              <a:t>exploreminnesota.com | exploreminnesota.com/industry</a:t>
            </a:r>
          </a:p>
        </p:txBody>
      </p: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21B406-5FB8-257A-69C0-D5540552A9D3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prstGeom prst="rect">
            <a:avLst/>
          </a:prstGeom>
          <a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48657" y="9756527"/>
            <a:ext cx="1605629" cy="2609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95008B-A65A-600B-FE14-D2FB46C4A5A9}"/>
              </a:ext>
            </a:extLst>
          </p:cNvPr>
          <p:cNvSpPr/>
          <p:nvPr/>
        </p:nvSpPr>
        <p:spPr>
          <a:xfrm>
            <a:off x="786063" y="517858"/>
            <a:ext cx="3614487" cy="1936081"/>
          </a:xfrm>
          <a:prstGeom prst="rect">
            <a:avLst/>
          </a:prstGeom>
          <a:solidFill>
            <a:srgbClr val="57585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fontAlgn="base">
              <a:spcAft>
                <a:spcPts val="600"/>
              </a:spcAft>
            </a:pP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#1 IN FORTUNE 500 COMPANIES PER CAPITA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6FF1B6-A8E0-ECB2-70AE-F42281326AA1}"/>
              </a:ext>
            </a:extLst>
          </p:cNvPr>
          <p:cNvSpPr/>
          <p:nvPr/>
        </p:nvSpPr>
        <p:spPr>
          <a:xfrm>
            <a:off x="786062" y="2940720"/>
            <a:ext cx="3614487" cy="1936081"/>
          </a:xfrm>
          <a:prstGeom prst="rect">
            <a:avLst/>
          </a:prstGeom>
          <a:solidFill>
            <a:srgbClr val="57585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fontAlgn="base">
              <a:spcAft>
                <a:spcPts val="600"/>
              </a:spcAft>
            </a:pP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#2 BEST STATE FOR ECONOMIC OPPORTUNITY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8EFB8-4012-18E4-4625-16927F1E2E58}"/>
              </a:ext>
            </a:extLst>
          </p:cNvPr>
          <p:cNvSpPr/>
          <p:nvPr/>
        </p:nvSpPr>
        <p:spPr>
          <a:xfrm>
            <a:off x="786062" y="5394660"/>
            <a:ext cx="3614487" cy="1936081"/>
          </a:xfrm>
          <a:prstGeom prst="rect">
            <a:avLst/>
          </a:prstGeom>
          <a:solidFill>
            <a:srgbClr val="57585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fontAlgn="base">
              <a:spcAft>
                <a:spcPts val="600"/>
              </a:spcAft>
            </a:pP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#2 BEST OVERALL STATE IN AMERICA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CD80E0-E2F6-DCD9-7C90-3ADBF1EF2CBB}"/>
              </a:ext>
            </a:extLst>
          </p:cNvPr>
          <p:cNvSpPr/>
          <p:nvPr/>
        </p:nvSpPr>
        <p:spPr>
          <a:xfrm>
            <a:off x="786061" y="7817520"/>
            <a:ext cx="3614487" cy="1936081"/>
          </a:xfrm>
          <a:prstGeom prst="rect">
            <a:avLst/>
          </a:prstGeom>
          <a:solidFill>
            <a:srgbClr val="57585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fontAlgn="base">
              <a:spcAft>
                <a:spcPts val="600"/>
              </a:spcAft>
            </a:pP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#2 BEST STATE TO RAISE A FAMILY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E1C8C1-3D3A-ED13-7C28-AB1C7F11C08D}"/>
              </a:ext>
            </a:extLst>
          </p:cNvPr>
          <p:cNvSpPr/>
          <p:nvPr/>
        </p:nvSpPr>
        <p:spPr>
          <a:xfrm>
            <a:off x="4857521" y="5394660"/>
            <a:ext cx="3614487" cy="1936081"/>
          </a:xfrm>
          <a:prstGeom prst="rect">
            <a:avLst/>
          </a:prstGeom>
          <a:solidFill>
            <a:srgbClr val="57585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fontAlgn="base">
              <a:spcAft>
                <a:spcPts val="600"/>
              </a:spcAft>
            </a:pP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#3 FOR SMALL-BUSINESS JOB GROWTH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3A4270-F31E-89C5-6D65-868CEF31713D}"/>
              </a:ext>
            </a:extLst>
          </p:cNvPr>
          <p:cNvSpPr/>
          <p:nvPr/>
        </p:nvSpPr>
        <p:spPr>
          <a:xfrm>
            <a:off x="4857521" y="7828175"/>
            <a:ext cx="5625217" cy="826919"/>
          </a:xfrm>
          <a:prstGeom prst="rect">
            <a:avLst/>
          </a:prstGeom>
          <a:solidFill>
            <a:srgbClr val="57585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fontAlgn="base">
              <a:spcAft>
                <a:spcPts val="600"/>
              </a:spcAft>
            </a:pPr>
            <a:r>
              <a:rPr lang="it-IT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#1 MEDICAL DEVICE PATENTS PER CAPITA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9BBDB4-AA24-B6E6-8182-8EC1AD6CF2CA}"/>
              </a:ext>
            </a:extLst>
          </p:cNvPr>
          <p:cNvSpPr/>
          <p:nvPr/>
        </p:nvSpPr>
        <p:spPr>
          <a:xfrm>
            <a:off x="4857520" y="8921580"/>
            <a:ext cx="5625217" cy="826919"/>
          </a:xfrm>
          <a:prstGeom prst="rect">
            <a:avLst/>
          </a:prstGeom>
          <a:solidFill>
            <a:srgbClr val="57585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fontAlgn="base">
              <a:spcAft>
                <a:spcPts val="600"/>
              </a:spcAft>
            </a:pP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#2 FOOD PRODUCTS PATENTS PER CAPITA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53F7EE-52DB-7C2D-2CF9-3DE6C244326C}"/>
              </a:ext>
            </a:extLst>
          </p:cNvPr>
          <p:cNvSpPr/>
          <p:nvPr/>
        </p:nvSpPr>
        <p:spPr>
          <a:xfrm>
            <a:off x="8928981" y="5394660"/>
            <a:ext cx="5625217" cy="826919"/>
          </a:xfrm>
          <a:prstGeom prst="rect">
            <a:avLst/>
          </a:prstGeom>
          <a:solidFill>
            <a:srgbClr val="57585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fontAlgn="base">
              <a:spcAft>
                <a:spcPts val="600"/>
              </a:spcAft>
            </a:pP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AIRPORT IN NORTH AMERICA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505095-C9A2-0EA0-2BAE-F95CC9F7C1C1}"/>
              </a:ext>
            </a:extLst>
          </p:cNvPr>
          <p:cNvSpPr/>
          <p:nvPr/>
        </p:nvSpPr>
        <p:spPr>
          <a:xfrm>
            <a:off x="8928981" y="6509599"/>
            <a:ext cx="5625217" cy="826919"/>
          </a:xfrm>
          <a:prstGeom prst="rect">
            <a:avLst/>
          </a:prstGeom>
          <a:solidFill>
            <a:srgbClr val="57585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fontAlgn="base">
              <a:spcAft>
                <a:spcPts val="600"/>
              </a:spcAft>
            </a:pP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LEAST STRESSED STATE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19B8DA-8CB1-8FEC-C2CE-7C4413A27746}"/>
              </a:ext>
            </a:extLst>
          </p:cNvPr>
          <p:cNvSpPr/>
          <p:nvPr/>
        </p:nvSpPr>
        <p:spPr>
          <a:xfrm>
            <a:off x="10939711" y="7817520"/>
            <a:ext cx="5625217" cy="826919"/>
          </a:xfrm>
          <a:prstGeom prst="rect">
            <a:avLst/>
          </a:prstGeom>
          <a:solidFill>
            <a:srgbClr val="57585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 fontAlgn="base">
              <a:spcAft>
                <a:spcPts val="600"/>
              </a:spcAft>
            </a:pP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#1 MOST ACTIVE STATE</a:t>
            </a:r>
          </a:p>
        </p:txBody>
      </p:sp>
    </p:spTree>
    <p:extLst>
      <p:ext uri="{BB962C8B-B14F-4D97-AF65-F5344CB8AC3E}">
        <p14:creationId xmlns:p14="http://schemas.microsoft.com/office/powerpoint/2010/main" val="4547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C52F5A-A559-13EB-72CA-59F18937DCC2}"/>
              </a:ext>
            </a:extLst>
          </p:cNvPr>
          <p:cNvSpPr/>
          <p:nvPr/>
        </p:nvSpPr>
        <p:spPr>
          <a:xfrm>
            <a:off x="6972300" y="0"/>
            <a:ext cx="11315700" cy="10287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424D2A2-0A71-4E1C-BA17-FE83E1BE2C4B}"/>
              </a:ext>
            </a:extLst>
          </p:cNvPr>
          <p:cNvSpPr/>
          <p:nvPr/>
        </p:nvSpPr>
        <p:spPr>
          <a:xfrm>
            <a:off x="0" y="-3"/>
            <a:ext cx="7543800" cy="10287003"/>
          </a:xfrm>
          <a:custGeom>
            <a:avLst/>
            <a:gdLst/>
            <a:ahLst/>
            <a:cxnLst/>
            <a:rect l="l" t="t" r="r" b="b"/>
            <a:pathLst>
              <a:path w="917315" h="3752726">
                <a:moveTo>
                  <a:pt x="0" y="0"/>
                </a:moveTo>
                <a:lnTo>
                  <a:pt x="917315" y="0"/>
                </a:lnTo>
                <a:lnTo>
                  <a:pt x="917315" y="3752726"/>
                </a:lnTo>
                <a:lnTo>
                  <a:pt x="0" y="3752726"/>
                </a:lnTo>
                <a:close/>
              </a:path>
            </a:pathLst>
          </a:custGeom>
          <a:solidFill>
            <a:srgbClr val="215453"/>
          </a:solidFill>
        </p:spPr>
        <p:txBody>
          <a:bodyPr/>
          <a:lstStyle/>
          <a:p>
            <a:endParaRPr lang="en-US" dirty="0">
              <a:solidFill>
                <a:srgbClr val="A8CBD2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17294" y="1472493"/>
            <a:ext cx="4109212" cy="6788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LITTLE HUMBLE</a:t>
            </a:r>
          </a:p>
          <a:p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BRAGGING</a:t>
            </a:r>
          </a:p>
          <a:p>
            <a:pPr>
              <a:lnSpc>
                <a:spcPct val="125000"/>
              </a:lnSpc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Consistent state messaging about livability, tourism and economic opportunity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Leverage industry partners and existing resource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Attracting new audiences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Fill job in key industries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Basically, tell everyone what they are missing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8F1BD200-4C82-D0B1-74CA-B8947E4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7225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8BA58-7FF6-9C7E-2FDC-84D20C6CC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0C7370-CC0C-7D67-F7A3-AF20F2D749D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1000">
                <a:srgbClr val="070200"/>
              </a:gs>
              <a:gs pos="50000">
                <a:srgbClr val="3B1B07">
                  <a:alpha val="32000"/>
                </a:srgbClr>
              </a:gs>
              <a:gs pos="100000">
                <a:schemeClr val="bg1">
                  <a:alpha val="0"/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9A7D0-860F-9EE2-3676-93B55CC93078}"/>
              </a:ext>
            </a:extLst>
          </p:cNvPr>
          <p:cNvSpPr txBox="1"/>
          <p:nvPr/>
        </p:nvSpPr>
        <p:spPr>
          <a:xfrm>
            <a:off x="1061356" y="2927509"/>
            <a:ext cx="6743701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KEY INITIATIVES ON THE HORIZON</a:t>
            </a:r>
          </a:p>
        </p:txBody>
      </p:sp>
      <p:pic>
        <p:nvPicPr>
          <p:cNvPr id="12" name="Picture 25">
            <a:extLst>
              <a:ext uri="{FF2B5EF4-FFF2-40B4-BE49-F238E27FC236}">
                <a16:creationId xmlns:a16="http://schemas.microsoft.com/office/drawing/2014/main" id="{F9DCE9D3-AA1B-8FC1-AFFF-46C9B5435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68656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C204F4-F0E4-6249-D059-7B15C87D6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725168" cy="1028700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5A8DCFDE-8761-18E4-4EF6-16D344670E00}"/>
              </a:ext>
            </a:extLst>
          </p:cNvPr>
          <p:cNvSpPr/>
          <p:nvPr/>
        </p:nvSpPr>
        <p:spPr>
          <a:xfrm>
            <a:off x="10741293" y="0"/>
            <a:ext cx="7546707" cy="10287000"/>
          </a:xfrm>
          <a:custGeom>
            <a:avLst/>
            <a:gdLst/>
            <a:ahLst/>
            <a:cxnLst/>
            <a:rect l="l" t="t" r="r" b="b"/>
            <a:pathLst>
              <a:path w="2405354" h="3752726">
                <a:moveTo>
                  <a:pt x="0" y="0"/>
                </a:moveTo>
                <a:lnTo>
                  <a:pt x="2405354" y="0"/>
                </a:lnTo>
                <a:lnTo>
                  <a:pt x="2405354" y="3752726"/>
                </a:lnTo>
                <a:lnTo>
                  <a:pt x="0" y="3752726"/>
                </a:lnTo>
                <a:close/>
              </a:path>
            </a:pathLst>
          </a:custGeom>
          <a:solidFill>
            <a:srgbClr val="57585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11609521" y="1133942"/>
            <a:ext cx="5810249" cy="801911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 MN’S VISITOR ECONOMY</a:t>
            </a:r>
          </a:p>
          <a:p>
            <a:endParaRPr lang="en-US" sz="4800" b="1" dirty="0">
              <a:solidFill>
                <a:srgbClr val="D3D9EC"/>
              </a:solidFill>
              <a:latin typeface="Franklin Gothic Book" panose="020B0503020102020204" pitchFamily="34" charset="0"/>
            </a:endParaRPr>
          </a:p>
          <a:p>
            <a:pPr marL="1155700" lvl="1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New marketing campaign starting Spring/Summer 2024</a:t>
            </a:r>
          </a:p>
          <a:p>
            <a:pPr marL="1155700" lvl="1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Adding new flight markets for consideration</a:t>
            </a:r>
          </a:p>
          <a:p>
            <a:pPr marL="1155700" lvl="1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Increasing spend in diverse media</a:t>
            </a:r>
          </a:p>
          <a:p>
            <a:pPr marL="1155700" lvl="1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Adding longer-form videos with local influencers in MN to attract new visitors</a:t>
            </a:r>
          </a:p>
          <a:p>
            <a:pPr marL="1155700" lvl="1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New digital strategy manager to harness the power of the website</a:t>
            </a:r>
          </a:p>
          <a:p>
            <a:pPr marL="1155700" lvl="1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Marketing of L&amp;H careers &gt; EMB</a:t>
            </a:r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EB327B61-45E0-E6A3-21AF-284D62AF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14121"/>
      </p:ext>
    </p:extLst>
  </p:cSld>
  <p:clrMapOvr>
    <a:masterClrMapping/>
  </p:clrMapOvr>
  <p:transition spd="slow">
    <p:cover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2B087A-22DE-A129-3F56-0F31EE80D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9184" y="-3"/>
            <a:ext cx="11858816" cy="10287003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E424D2A2-0A71-4E1C-BA17-FE83E1BE2C4B}"/>
              </a:ext>
            </a:extLst>
          </p:cNvPr>
          <p:cNvSpPr/>
          <p:nvPr/>
        </p:nvSpPr>
        <p:spPr>
          <a:xfrm>
            <a:off x="0" y="-3"/>
            <a:ext cx="7543800" cy="10287003"/>
          </a:xfrm>
          <a:custGeom>
            <a:avLst/>
            <a:gdLst/>
            <a:ahLst/>
            <a:cxnLst/>
            <a:rect l="l" t="t" r="r" b="b"/>
            <a:pathLst>
              <a:path w="917315" h="3752726">
                <a:moveTo>
                  <a:pt x="0" y="0"/>
                </a:moveTo>
                <a:lnTo>
                  <a:pt x="917315" y="0"/>
                </a:lnTo>
                <a:lnTo>
                  <a:pt x="917315" y="3752726"/>
                </a:lnTo>
                <a:lnTo>
                  <a:pt x="0" y="3752726"/>
                </a:lnTo>
                <a:close/>
              </a:path>
            </a:pathLst>
          </a:custGeom>
          <a:solidFill>
            <a:srgbClr val="4D261E"/>
          </a:solidFill>
        </p:spPr>
        <p:txBody>
          <a:bodyPr/>
          <a:lstStyle/>
          <a:p>
            <a:endParaRPr lang="en-US" dirty="0">
              <a:solidFill>
                <a:srgbClr val="A8CBD2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81490" y="2026493"/>
            <a:ext cx="5580820" cy="6234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A WELCOMING EXPERINCE</a:t>
            </a:r>
          </a:p>
          <a:p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Increased cultural community engagement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Create a more integrated marketing plan to uplift diverse voices throughout the marketing campaign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Increase engagement and collaboration with other state agencies and designated councils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8F1BD200-4C82-D0B1-74CA-B8947E4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651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>
            <a:extLst>
              <a:ext uri="{FF2B5EF4-FFF2-40B4-BE49-F238E27FC236}">
                <a16:creationId xmlns:a16="http://schemas.microsoft.com/office/drawing/2014/main" id="{F03C0058-B457-87EF-D1C7-7A78DB419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5415086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5400000">
            <a:off x="-2741" y="2741"/>
            <a:ext cx="3426036" cy="342055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75851">
                <a:alpha val="3922"/>
              </a:srgbClr>
            </a:solidFill>
          </p:spPr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DEF2A7C-6DF3-A84F-A7E0-B01F4607E8D3}"/>
              </a:ext>
            </a:extLst>
          </p:cNvPr>
          <p:cNvSpPr/>
          <p:nvPr/>
        </p:nvSpPr>
        <p:spPr>
          <a:xfrm>
            <a:off x="10711544" y="0"/>
            <a:ext cx="7576456" cy="10287000"/>
          </a:xfrm>
          <a:prstGeom prst="rect">
            <a:avLst/>
          </a:prstGeom>
          <a:solidFill>
            <a:srgbClr val="215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AA264-839B-9FE3-314F-66CA80C86200}"/>
              </a:ext>
            </a:extLst>
          </p:cNvPr>
          <p:cNvSpPr txBox="1"/>
          <p:nvPr/>
        </p:nvSpPr>
        <p:spPr>
          <a:xfrm>
            <a:off x="11642827" y="1671299"/>
            <a:ext cx="5713890" cy="6944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MAXIMIZING STAKEHOLDER COLLABORATION</a:t>
            </a:r>
          </a:p>
          <a:p>
            <a:pPr>
              <a:lnSpc>
                <a:spcPct val="125000"/>
              </a:lnSpc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698500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Build legislative relationships and increase advocacy with elected officials to share why #TourismMatters</a:t>
            </a:r>
          </a:p>
          <a:p>
            <a:pPr marL="698500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Up the budget for co-ops/partnerships to leverage local marketing and enable EMT to spend more out of state</a:t>
            </a:r>
          </a:p>
          <a:p>
            <a:pPr marL="698500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Increase stakeholder engagement/feedback opportunities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05741"/>
      </p:ext>
    </p:extLst>
  </p:cSld>
  <p:clrMapOvr>
    <a:masterClrMapping/>
  </p:clrMapOvr>
  <p:transition spd="slow">
    <p:cover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C52F5A-A559-13EB-72CA-59F18937DCC2}"/>
              </a:ext>
            </a:extLst>
          </p:cNvPr>
          <p:cNvSpPr/>
          <p:nvPr/>
        </p:nvSpPr>
        <p:spPr>
          <a:xfrm>
            <a:off x="6972300" y="0"/>
            <a:ext cx="11315700" cy="10287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424D2A2-0A71-4E1C-BA17-FE83E1BE2C4B}"/>
              </a:ext>
            </a:extLst>
          </p:cNvPr>
          <p:cNvSpPr/>
          <p:nvPr/>
        </p:nvSpPr>
        <p:spPr>
          <a:xfrm>
            <a:off x="0" y="-3"/>
            <a:ext cx="7543800" cy="10287003"/>
          </a:xfrm>
          <a:custGeom>
            <a:avLst/>
            <a:gdLst/>
            <a:ahLst/>
            <a:cxnLst/>
            <a:rect l="l" t="t" r="r" b="b"/>
            <a:pathLst>
              <a:path w="917315" h="3752726">
                <a:moveTo>
                  <a:pt x="0" y="0"/>
                </a:moveTo>
                <a:lnTo>
                  <a:pt x="917315" y="0"/>
                </a:lnTo>
                <a:lnTo>
                  <a:pt x="917315" y="3752726"/>
                </a:lnTo>
                <a:lnTo>
                  <a:pt x="0" y="3752726"/>
                </a:lnTo>
                <a:close/>
              </a:path>
            </a:pathLst>
          </a:custGeom>
          <a:solidFill>
            <a:srgbClr val="1F2A3A"/>
          </a:solidFill>
        </p:spPr>
        <p:txBody>
          <a:bodyPr/>
          <a:lstStyle/>
          <a:p>
            <a:endParaRPr lang="en-US" dirty="0">
              <a:solidFill>
                <a:srgbClr val="A8CBD2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87791" y="1749492"/>
            <a:ext cx="5368218" cy="6788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FOSTER DESTINATION STEWARDSHIP</a:t>
            </a:r>
          </a:p>
          <a:p>
            <a:pPr>
              <a:lnSpc>
                <a:spcPct val="125000"/>
              </a:lnSpc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New research and consultancy in 2024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Determine baseline of where we can support destinations through sustainability of travelers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Create an action plan with other state agencies in relation to resource/environmental management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Determine destination development ideas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8F1BD200-4C82-D0B1-74CA-B8947E4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24175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8288000" cy="5943600"/>
          </a:xfrm>
          <a:custGeom>
            <a:avLst/>
            <a:gdLst/>
            <a:ahLst/>
            <a:cxnLst/>
            <a:rect l="l" t="t" r="r" b="b"/>
            <a:pathLst>
              <a:path w="6671512" h="2555372">
                <a:moveTo>
                  <a:pt x="0" y="0"/>
                </a:moveTo>
                <a:lnTo>
                  <a:pt x="6671512" y="0"/>
                </a:lnTo>
                <a:lnTo>
                  <a:pt x="6671512" y="2555372"/>
                </a:lnTo>
                <a:lnTo>
                  <a:pt x="0" y="2555372"/>
                </a:lnTo>
                <a:close/>
              </a:path>
            </a:pathLst>
          </a:custGeom>
          <a:solidFill>
            <a:srgbClr val="093B60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66652" y="9171461"/>
            <a:ext cx="2954696" cy="29687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0" y="2266286"/>
            <a:ext cx="18288000" cy="1411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64"/>
              </a:lnSpc>
              <a:spcBef>
                <a:spcPct val="0"/>
              </a:spcBef>
            </a:pPr>
            <a:r>
              <a:rPr lang="en-US" sz="8546" b="1" i="1" dirty="0">
                <a:solidFill>
                  <a:srgbClr val="74BD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461A8-7105-40B4-8FD2-DAEA16993221}"/>
              </a:ext>
            </a:extLst>
          </p:cNvPr>
          <p:cNvSpPr txBox="1"/>
          <p:nvPr/>
        </p:nvSpPr>
        <p:spPr>
          <a:xfrm>
            <a:off x="0" y="6852383"/>
            <a:ext cx="18288000" cy="181588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spc="54" dirty="0">
                <a:solidFill>
                  <a:srgbClr val="093B60"/>
                </a:solidFill>
                <a:latin typeface="Franklin Gothic Demi" panose="020B0703020102020204" pitchFamily="34" charset="0"/>
              </a:rPr>
              <a:t>CONTACT:</a:t>
            </a:r>
          </a:p>
          <a:p>
            <a:pPr algn="ctr">
              <a:spcBef>
                <a:spcPct val="0"/>
              </a:spcBef>
            </a:pPr>
            <a:endParaRPr lang="en-US" sz="2000" i="1" spc="54" dirty="0">
              <a:solidFill>
                <a:srgbClr val="093B60"/>
              </a:solidFill>
              <a:latin typeface="Franklin Gothic Demi" panose="020B07030201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1800" spc="54" dirty="0">
                <a:solidFill>
                  <a:srgbClr val="575851"/>
                </a:solidFill>
                <a:latin typeface="Franklin Gothic Book" panose="020B0503020102020204" pitchFamily="34" charset="0"/>
              </a:rPr>
              <a:t>Lauren Bennett McGinty</a:t>
            </a:r>
          </a:p>
          <a:p>
            <a:pPr algn="ctr">
              <a:spcBef>
                <a:spcPct val="0"/>
              </a:spcBef>
            </a:pPr>
            <a:r>
              <a:rPr lang="en-US" sz="1800" spc="54" dirty="0">
                <a:solidFill>
                  <a:srgbClr val="575851"/>
                </a:solidFill>
                <a:latin typeface="Franklin Gothic Book" panose="020B0503020102020204" pitchFamily="34" charset="0"/>
              </a:rPr>
              <a:t>Executive Director</a:t>
            </a:r>
          </a:p>
          <a:p>
            <a:pPr algn="ctr">
              <a:spcBef>
                <a:spcPct val="0"/>
              </a:spcBef>
            </a:pPr>
            <a:r>
              <a:rPr lang="en-US" spc="54" dirty="0">
                <a:solidFill>
                  <a:srgbClr val="575851"/>
                </a:solidFill>
                <a:latin typeface="Franklin Gothic Book" panose="020B0503020102020204" pitchFamily="34" charset="0"/>
              </a:rPr>
              <a:t>Lauren.Bennett.McGinty@state.mn.us</a:t>
            </a:r>
          </a:p>
          <a:p>
            <a:pPr algn="ctr">
              <a:spcBef>
                <a:spcPct val="0"/>
              </a:spcBef>
            </a:pPr>
            <a:r>
              <a:rPr lang="en-US" sz="1800" spc="54" dirty="0">
                <a:solidFill>
                  <a:srgbClr val="575851"/>
                </a:solidFill>
                <a:latin typeface="Franklin Gothic Book" panose="020B0503020102020204" pitchFamily="34" charset="0"/>
              </a:rPr>
              <a:t>651.757.1844 </a:t>
            </a:r>
          </a:p>
        </p:txBody>
      </p:sp>
    </p:spTree>
  </p:cSld>
  <p:clrMapOvr>
    <a:masterClrMapping/>
  </p:clrMapOvr>
  <p:transition spd="slow">
    <p:cover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ose&#10;&#10;Description automatically generated">
            <a:extLst>
              <a:ext uri="{FF2B5EF4-FFF2-40B4-BE49-F238E27FC236}">
                <a16:creationId xmlns:a16="http://schemas.microsoft.com/office/drawing/2014/main" id="{96C8BA58-7FF6-9C7E-2FDC-84D20C6CC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0C7370-CC0C-7D67-F7A3-AF20F2D749D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1000">
                <a:srgbClr val="070200"/>
              </a:gs>
              <a:gs pos="50000">
                <a:srgbClr val="3B1B07">
                  <a:alpha val="32000"/>
                </a:srgbClr>
              </a:gs>
              <a:gs pos="100000">
                <a:schemeClr val="bg1">
                  <a:alpha val="0"/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9A7D0-860F-9EE2-3676-93B55CC93078}"/>
              </a:ext>
            </a:extLst>
          </p:cNvPr>
          <p:cNvSpPr txBox="1"/>
          <p:nvPr/>
        </p:nvSpPr>
        <p:spPr>
          <a:xfrm>
            <a:off x="1061356" y="1819513"/>
            <a:ext cx="6743701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JOURNEY TO MOVE BEYOND RECOVERY AND INTO A BIGGER FUTURE.</a:t>
            </a:r>
          </a:p>
        </p:txBody>
      </p:sp>
      <p:pic>
        <p:nvPicPr>
          <p:cNvPr id="12" name="Picture 25">
            <a:extLst>
              <a:ext uri="{FF2B5EF4-FFF2-40B4-BE49-F238E27FC236}">
                <a16:creationId xmlns:a16="http://schemas.microsoft.com/office/drawing/2014/main" id="{F9DCE9D3-AA1B-8FC1-AFFF-46C9B5435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0095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water, person&#10;&#10;Description automatically generated">
            <a:extLst>
              <a:ext uri="{FF2B5EF4-FFF2-40B4-BE49-F238E27FC236}">
                <a16:creationId xmlns:a16="http://schemas.microsoft.com/office/drawing/2014/main" id="{10A9AEB2-4C7E-290C-8AD5-953DD1444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3771" cy="10287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FBB76E-250A-70D5-6464-D5FBCE58718A}"/>
              </a:ext>
            </a:extLst>
          </p:cNvPr>
          <p:cNvSpPr/>
          <p:nvPr/>
        </p:nvSpPr>
        <p:spPr>
          <a:xfrm>
            <a:off x="10711544" y="0"/>
            <a:ext cx="7576456" cy="10287000"/>
          </a:xfrm>
          <a:prstGeom prst="rect">
            <a:avLst/>
          </a:prstGeom>
          <a:solidFill>
            <a:srgbClr val="215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853F0-DFC3-57CC-E65E-CC6CC0D522D3}"/>
              </a:ext>
            </a:extLst>
          </p:cNvPr>
          <p:cNvSpPr txBox="1"/>
          <p:nvPr/>
        </p:nvSpPr>
        <p:spPr>
          <a:xfrm>
            <a:off x="11903531" y="2726685"/>
            <a:ext cx="5192483" cy="4556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ONLY DOWN 3.2% AT THE END OF 2022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Times New Roman" panose="02020603050405020304" pitchFamily="18" charset="0"/>
              </a:rPr>
              <a:t>$13.4 billion direct impact</a:t>
            </a:r>
          </a:p>
          <a:p>
            <a:pPr marL="457200" indent="-45720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Times New Roman" panose="02020603050405020304" pitchFamily="18" charset="0"/>
              </a:rPr>
              <a:t>$23.3 billion indirect impact</a:t>
            </a:r>
          </a:p>
          <a:p>
            <a:pPr marL="457200" indent="-45720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Times New Roman" panose="02020603050405020304" pitchFamily="18" charset="0"/>
              </a:rPr>
              <a:t>$993 / household / year savings</a:t>
            </a:r>
          </a:p>
          <a:p>
            <a:pPr marL="457200" indent="-45720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Times New Roman" panose="02020603050405020304" pitchFamily="18" charset="0"/>
              </a:rPr>
              <a:t>Outdoor rec was 2.4% of MN GDP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80884F03-A1F7-A0B6-E422-61FB7BBCC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39598"/>
      </p:ext>
    </p:extLst>
  </p:cSld>
  <p:clrMapOvr>
    <a:masterClrMapping/>
  </p:clrMapOvr>
  <p:transition spd="slow">
    <p:cover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climbing a rock wall&#10;&#10;Description automatically generated">
            <a:extLst>
              <a:ext uri="{FF2B5EF4-FFF2-40B4-BE49-F238E27FC236}">
                <a16:creationId xmlns:a16="http://schemas.microsoft.com/office/drawing/2014/main" id="{6ADC9D32-5183-CBDE-227F-EFF78F1EC1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2400" y="0"/>
            <a:ext cx="6172200" cy="10287000"/>
          </a:xfrm>
          <a:prstGeom prst="rect">
            <a:avLst/>
          </a:prstGeom>
        </p:spPr>
      </p:pic>
      <p:pic>
        <p:nvPicPr>
          <p:cNvPr id="12" name="Picture 11" descr="A person in a wheelchair looking at a person in a wheel chair&#10;&#10;Description automatically generated with low confidence">
            <a:extLst>
              <a:ext uri="{FF2B5EF4-FFF2-40B4-BE49-F238E27FC236}">
                <a16:creationId xmlns:a16="http://schemas.microsoft.com/office/drawing/2014/main" id="{1AF63B73-07EF-E7DD-998B-1A0791EEDD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60200" y="0"/>
            <a:ext cx="6172200" cy="10287000"/>
          </a:xfrm>
          <a:prstGeom prst="rect">
            <a:avLst/>
          </a:prstGeom>
        </p:spPr>
      </p:pic>
      <p:pic>
        <p:nvPicPr>
          <p:cNvPr id="9" name="Picture 8" descr="A person in a wheelchair holding a glass of wine&#10;&#10;Description automatically generated with low confidence">
            <a:extLst>
              <a:ext uri="{FF2B5EF4-FFF2-40B4-BE49-F238E27FC236}">
                <a16:creationId xmlns:a16="http://schemas.microsoft.com/office/drawing/2014/main" id="{599261A0-963C-AF2A-2BE6-B1BB80BC5F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7416" y="0"/>
            <a:ext cx="18385416" cy="10287000"/>
          </a:xfrm>
          <a:prstGeom prst="rect">
            <a:avLst/>
          </a:prstGeom>
        </p:spPr>
      </p:pic>
      <p:pic>
        <p:nvPicPr>
          <p:cNvPr id="15" name="Picture 25">
            <a:extLst>
              <a:ext uri="{FF2B5EF4-FFF2-40B4-BE49-F238E27FC236}">
                <a16:creationId xmlns:a16="http://schemas.microsoft.com/office/drawing/2014/main" id="{224C3F05-663C-8A7A-3203-75003C90B7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1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9AFB3744-DD85-0A33-8DD5-E37CB73E4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  <p:pic>
        <p:nvPicPr>
          <p:cNvPr id="3" name="Picture 2" descr="A person climbing a rock wall&#10;&#10;Description automatically generated">
            <a:extLst>
              <a:ext uri="{FF2B5EF4-FFF2-40B4-BE49-F238E27FC236}">
                <a16:creationId xmlns:a16="http://schemas.microsoft.com/office/drawing/2014/main" id="{33F8FD1E-D7F7-2D45-30E4-0613B6029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5800" y="0"/>
            <a:ext cx="6172200" cy="10287000"/>
          </a:xfrm>
          <a:prstGeom prst="rect">
            <a:avLst/>
          </a:prstGeom>
        </p:spPr>
      </p:pic>
      <p:pic>
        <p:nvPicPr>
          <p:cNvPr id="5" name="Picture 4" descr="A person in a wheelchair holding a glass of wine&#10;&#10;Description automatically generated with low confidence">
            <a:extLst>
              <a:ext uri="{FF2B5EF4-FFF2-40B4-BE49-F238E27FC236}">
                <a16:creationId xmlns:a16="http://schemas.microsoft.com/office/drawing/2014/main" id="{7FEEB732-5DDF-F05E-2FD3-190325E15A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00800" y="0"/>
            <a:ext cx="6172200" cy="10287000"/>
          </a:xfrm>
          <a:prstGeom prst="rect">
            <a:avLst/>
          </a:prstGeom>
        </p:spPr>
      </p:pic>
      <p:pic>
        <p:nvPicPr>
          <p:cNvPr id="6" name="Picture 5" descr="A group of people looking at a large fish tank&#10;&#10;Description automatically generated with medium confidence">
            <a:extLst>
              <a:ext uri="{FF2B5EF4-FFF2-40B4-BE49-F238E27FC236}">
                <a16:creationId xmlns:a16="http://schemas.microsoft.com/office/drawing/2014/main" id="{84D2EA6D-A53E-64C0-CC44-7D4DD4275E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0" y="0"/>
            <a:ext cx="6172200" cy="10287000"/>
          </a:xfrm>
          <a:prstGeom prst="rect">
            <a:avLst/>
          </a:prstGeom>
        </p:spPr>
      </p:pic>
      <p:pic>
        <p:nvPicPr>
          <p:cNvPr id="4" name="Picture 3" descr="A person in a wheelchair looking at a person in a wheel chair&#10;&#10;Description automatically generated with low confidence">
            <a:extLst>
              <a:ext uri="{FF2B5EF4-FFF2-40B4-BE49-F238E27FC236}">
                <a16:creationId xmlns:a16="http://schemas.microsoft.com/office/drawing/2014/main" id="{161954EB-5DDD-A7AC-9B5C-38A107163D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0"/>
            <a:ext cx="61722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34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ed&#10;&#10;Description automatically generated">
            <a:extLst>
              <a:ext uri="{FF2B5EF4-FFF2-40B4-BE49-F238E27FC236}">
                <a16:creationId xmlns:a16="http://schemas.microsoft.com/office/drawing/2014/main" id="{4CFD54DA-EE46-42EA-438B-E2D60D0D24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CA76E8-1FA4-ACC4-A3E0-B5713351FA2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6000">
                <a:srgbClr val="3F3B48">
                  <a:alpha val="96000"/>
                </a:srgbClr>
              </a:gs>
              <a:gs pos="40000">
                <a:srgbClr val="4D261E">
                  <a:alpha val="21000"/>
                </a:srgb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B0BFA0-4DCE-F7FE-0D47-40F0357DF36D}"/>
              </a:ext>
            </a:extLst>
          </p:cNvPr>
          <p:cNvSpPr txBox="1"/>
          <p:nvPr/>
        </p:nvSpPr>
        <p:spPr>
          <a:xfrm>
            <a:off x="9764487" y="1819512"/>
            <a:ext cx="7021284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GOVERNOR</a:t>
            </a:r>
          </a:p>
          <a:p>
            <a:pPr algn="r">
              <a:spcBef>
                <a:spcPct val="0"/>
              </a:spcBef>
            </a:pPr>
            <a:r>
              <a:rPr lang="en-US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RECOMMENDS LARGEST-</a:t>
            </a:r>
          </a:p>
          <a:p>
            <a:pPr algn="r">
              <a:spcBef>
                <a:spcPct val="0"/>
              </a:spcBef>
            </a:pPr>
            <a:r>
              <a:rPr lang="en-US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EVER </a:t>
            </a:r>
          </a:p>
          <a:p>
            <a:pPr algn="r">
              <a:spcBef>
                <a:spcPct val="0"/>
              </a:spcBef>
            </a:pPr>
            <a:r>
              <a:rPr lang="en-US" sz="7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BUDGET INCREASE</a:t>
            </a:r>
          </a:p>
        </p:txBody>
      </p:sp>
      <p:pic>
        <p:nvPicPr>
          <p:cNvPr id="12" name="Picture 25">
            <a:extLst>
              <a:ext uri="{FF2B5EF4-FFF2-40B4-BE49-F238E27FC236}">
                <a16:creationId xmlns:a16="http://schemas.microsoft.com/office/drawing/2014/main" id="{30C89AA3-8DD2-6860-8E0D-A4115CA56E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>
            <a:extLst>
              <a:ext uri="{FF2B5EF4-FFF2-40B4-BE49-F238E27FC236}">
                <a16:creationId xmlns:a16="http://schemas.microsoft.com/office/drawing/2014/main" id="{F03C0058-B457-87EF-D1C7-7A78DB4195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784401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5400000">
            <a:off x="-2741" y="2741"/>
            <a:ext cx="3426036" cy="342055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75851">
                <a:alpha val="3922"/>
              </a:srgbClr>
            </a:solidFill>
          </p:spPr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DEF2A7C-6DF3-A84F-A7E0-B01F4607E8D3}"/>
              </a:ext>
            </a:extLst>
          </p:cNvPr>
          <p:cNvSpPr/>
          <p:nvPr/>
        </p:nvSpPr>
        <p:spPr>
          <a:xfrm>
            <a:off x="10711544" y="0"/>
            <a:ext cx="7576456" cy="10287000"/>
          </a:xfrm>
          <a:prstGeom prst="rect">
            <a:avLst/>
          </a:prstGeom>
          <a:solidFill>
            <a:srgbClr val="215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AA264-839B-9FE3-314F-66CA80C86200}"/>
              </a:ext>
            </a:extLst>
          </p:cNvPr>
          <p:cNvSpPr txBox="1"/>
          <p:nvPr/>
        </p:nvSpPr>
        <p:spPr>
          <a:xfrm>
            <a:off x="12130128" y="1472495"/>
            <a:ext cx="4739289" cy="6717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ONE, COME ALL</a:t>
            </a:r>
          </a:p>
          <a:p>
            <a:pPr>
              <a:lnSpc>
                <a:spcPct val="125000"/>
              </a:lnSpc>
            </a:pP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698500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$3.88m base budget increase in FY24</a:t>
            </a:r>
          </a:p>
          <a:p>
            <a:pPr marL="1155700" lvl="1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$746,000 in subsequent years to maintain level of service in FY25</a:t>
            </a:r>
          </a:p>
          <a:p>
            <a:pPr marL="698500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$11m FY24 -FY25 (onetime)</a:t>
            </a:r>
          </a:p>
          <a:p>
            <a:pPr marL="698500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$11m in FY24 for Explore Minnesota for Business (onetime)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a forest&#10;&#10;Description automatically generated with medium confidence">
            <a:extLst>
              <a:ext uri="{FF2B5EF4-FFF2-40B4-BE49-F238E27FC236}">
                <a16:creationId xmlns:a16="http://schemas.microsoft.com/office/drawing/2014/main" id="{F8C204F4-F0E4-6249-D059-7B15C87D6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377227" cy="1028700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5A8DCFDE-8761-18E4-4EF6-16D344670E00}"/>
              </a:ext>
            </a:extLst>
          </p:cNvPr>
          <p:cNvSpPr/>
          <p:nvPr/>
        </p:nvSpPr>
        <p:spPr>
          <a:xfrm>
            <a:off x="10741293" y="0"/>
            <a:ext cx="7546707" cy="10287000"/>
          </a:xfrm>
          <a:custGeom>
            <a:avLst/>
            <a:gdLst/>
            <a:ahLst/>
            <a:cxnLst/>
            <a:rect l="l" t="t" r="r" b="b"/>
            <a:pathLst>
              <a:path w="2405354" h="3752726">
                <a:moveTo>
                  <a:pt x="0" y="0"/>
                </a:moveTo>
                <a:lnTo>
                  <a:pt x="2405354" y="0"/>
                </a:lnTo>
                <a:lnTo>
                  <a:pt x="2405354" y="3752726"/>
                </a:lnTo>
                <a:lnTo>
                  <a:pt x="0" y="3752726"/>
                </a:lnTo>
                <a:close/>
              </a:path>
            </a:pathLst>
          </a:custGeom>
          <a:solidFill>
            <a:srgbClr val="57585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11596893" y="1503273"/>
            <a:ext cx="5948157" cy="7280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ONETIME FUNDING OVERVIEW</a:t>
            </a:r>
            <a:endParaRPr lang="en-US" sz="4800" b="1" dirty="0">
              <a:solidFill>
                <a:srgbClr val="D3D9EC"/>
              </a:solidFill>
              <a:latin typeface="Franklin Gothic Book" panose="020B0503020102020204" pitchFamily="34" charset="0"/>
            </a:endParaRPr>
          </a:p>
          <a:p>
            <a:pPr marL="241300" fontAlgn="base">
              <a:lnSpc>
                <a:spcPct val="125000"/>
              </a:lnSpc>
              <a:spcAft>
                <a:spcPts val="1200"/>
              </a:spcAft>
            </a:pPr>
            <a:endParaRPr lang="en-US" sz="2400" b="1" dirty="0">
              <a:solidFill>
                <a:srgbClr val="D3D9EC"/>
              </a:solidFill>
              <a:latin typeface="Franklin Gothic Book" panose="020B0503020102020204" pitchFamily="34" charset="0"/>
            </a:endParaRPr>
          </a:p>
          <a:p>
            <a:pPr marL="241300" fontAlgn="base">
              <a:lnSpc>
                <a:spcPct val="125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D3D9EC"/>
                </a:solidFill>
                <a:latin typeface="Franklin Gothic Book" panose="020B0503020102020204" pitchFamily="34" charset="0"/>
              </a:rPr>
              <a:t>$11 million in FY24-25</a:t>
            </a:r>
          </a:p>
          <a:p>
            <a:pPr marL="1155700" lvl="1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$6m for Minnesota Sports &amp; Events</a:t>
            </a:r>
          </a:p>
          <a:p>
            <a:pPr marL="1155700" lvl="1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$2.2m in grants to Tribal Nations</a:t>
            </a:r>
          </a:p>
          <a:p>
            <a:pPr marL="1155700" lvl="1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$2m in recovery &amp; marketing grants</a:t>
            </a:r>
          </a:p>
          <a:p>
            <a:pPr marL="241300" fontAlgn="base">
              <a:lnSpc>
                <a:spcPct val="125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D3D9EC"/>
                </a:solidFill>
                <a:latin typeface="Franklin Gothic Book" panose="020B0503020102020204" pitchFamily="34" charset="0"/>
              </a:rPr>
              <a:t>$11 million in FY24-25</a:t>
            </a:r>
          </a:p>
          <a:p>
            <a:pPr marL="1155700" lvl="1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Explore Minnesota for Business</a:t>
            </a:r>
          </a:p>
          <a:p>
            <a:pPr marL="1612900" lvl="2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Livability marketing</a:t>
            </a:r>
          </a:p>
          <a:p>
            <a:pPr marL="1612900" lvl="2" indent="-457200" fontAlgn="base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Talent attraction in key markets and for top industries</a:t>
            </a:r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EB327B61-45E0-E6A3-21AF-284D62AF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93554"/>
      </p:ext>
    </p:extLst>
  </p:cSld>
  <p:clrMapOvr>
    <a:masterClrMapping/>
  </p:clrMapOvr>
  <p:transition spd="slow">
    <p:cover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 in front of a large building&#10;&#10;Description automatically generated">
            <a:extLst>
              <a:ext uri="{FF2B5EF4-FFF2-40B4-BE49-F238E27FC236}">
                <a16:creationId xmlns:a16="http://schemas.microsoft.com/office/drawing/2014/main" id="{BA2B087A-22DE-A129-3F56-0F31EE80D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184" y="0"/>
            <a:ext cx="11858816" cy="1028700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E424D2A2-0A71-4E1C-BA17-FE83E1BE2C4B}"/>
              </a:ext>
            </a:extLst>
          </p:cNvPr>
          <p:cNvSpPr/>
          <p:nvPr/>
        </p:nvSpPr>
        <p:spPr>
          <a:xfrm>
            <a:off x="0" y="-3"/>
            <a:ext cx="7543800" cy="10287003"/>
          </a:xfrm>
          <a:custGeom>
            <a:avLst/>
            <a:gdLst/>
            <a:ahLst/>
            <a:cxnLst/>
            <a:rect l="l" t="t" r="r" b="b"/>
            <a:pathLst>
              <a:path w="917315" h="3752726">
                <a:moveTo>
                  <a:pt x="0" y="0"/>
                </a:moveTo>
                <a:lnTo>
                  <a:pt x="917315" y="0"/>
                </a:lnTo>
                <a:lnTo>
                  <a:pt x="917315" y="3752726"/>
                </a:lnTo>
                <a:lnTo>
                  <a:pt x="0" y="3752726"/>
                </a:lnTo>
                <a:close/>
              </a:path>
            </a:pathLst>
          </a:custGeom>
          <a:solidFill>
            <a:srgbClr val="4D261E"/>
          </a:solidFill>
        </p:spPr>
        <p:txBody>
          <a:bodyPr/>
          <a:lstStyle/>
          <a:p>
            <a:endParaRPr lang="en-US" dirty="0">
              <a:solidFill>
                <a:srgbClr val="A8CBD2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15280" y="2488155"/>
            <a:ext cx="4913240" cy="531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“WHERE TO FIND PEOPLE TO FILL JOBS”</a:t>
            </a:r>
          </a:p>
          <a:p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54% more likely to think of MN as a good place to start a business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76% more likely to consider it a good place to live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106% more likely to think it's a good place to start a career</a:t>
            </a:r>
            <a:endParaRPr lang="en-US" sz="2400" b="1" i="1" dirty="0">
              <a:solidFill>
                <a:schemeClr val="bg1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8F1BD200-4C82-D0B1-74CA-B8947E4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1176" y="9801170"/>
            <a:ext cx="1416247" cy="2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1677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b14b046-24c4-4519-8f26-b89c2159828c}" enabled="0" method="" siteId="{eb14b046-24c4-4519-8f26-b89c215982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12306</TotalTime>
  <Words>530</Words>
  <Application>Microsoft Office PowerPoint</Application>
  <PresentationFormat>Custom</PresentationFormat>
  <Paragraphs>102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Franklin Gothic Medium</vt:lpstr>
      <vt:lpstr>Franklin Gothic Demi</vt:lpstr>
      <vt:lpstr>Franklin Gothic Book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EMT Strategic Planning Presentation Template</dc:title>
  <dc:creator>Lauren Bennett McGinty</dc:creator>
  <cp:lastModifiedBy>Deb McMillan</cp:lastModifiedBy>
  <cp:revision>6</cp:revision>
  <dcterms:created xsi:type="dcterms:W3CDTF">2006-08-16T00:00:00Z</dcterms:created>
  <dcterms:modified xsi:type="dcterms:W3CDTF">2023-06-01T16:10:55Z</dcterms:modified>
  <dc:identifier>DAFSOabSXi0</dc:identifier>
</cp:coreProperties>
</file>